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9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львира Козлова" initials="ЭК" lastIdx="1" clrIdx="0">
    <p:extLst>
      <p:ext uri="{19B8F6BF-5375-455C-9EA6-DF929625EA0E}">
        <p15:presenceInfo xmlns:p15="http://schemas.microsoft.com/office/powerpoint/2012/main" userId="d1e9960054700d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9D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680A1-B1BD-5965-B937-20B7F6A35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9A7956-141C-9435-2F92-C69D5975D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6AF67-1CBC-E2C3-947D-CC1D7D5A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F1ADD-CFC7-7B49-A3AE-156DC43D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6637C-C7A6-FB7A-4135-37058C1D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8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7C4EE-DCC6-B9E9-8815-F4BF5FA5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90947F-D351-942D-ACA6-7C6EAD691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2FE5C5-8516-69E6-A7DA-6DDFB504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BE388-47FE-98C1-B2EE-A2130CB1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AC2E6-D7E9-B11E-33B6-F078E902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5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A3C2EC-3812-3D3D-3EA5-CBBAE1FDD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7D4DB1-FD25-53B4-A20D-9B909538B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62B4B-E607-FDC1-8DDE-876B3F90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B3035B-9B79-59A6-6591-F541D761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E0EA4F-018E-E307-1556-2C31BBD6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2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6D609-90D8-095D-B295-0BD85454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E7C866-6CD6-C9A6-BB27-8EE4BFE7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04C0D-FFAE-9A73-FD28-5A027C77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D07A92-CF68-689D-E4E0-8D7282FA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B3D793-0148-5B1F-2C1B-7FC8F35F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0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415B7-3C1D-C059-DDAE-F63BC8DA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D764C-264C-CAE7-589E-921011A8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0D9583-5CA2-3AB3-6562-1FBDE63F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82BD1-160D-E710-86B4-1DA9AD19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61C93-2FD0-F6CE-C918-51B727E2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7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B1B48-B192-428A-FF57-5B0B2461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1C0FB3-B069-B835-7091-C58C2E8AC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9267C9-57A8-4D05-6BE8-2B567E039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B2EB5F-1FBD-831C-87EE-DFA55AFB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FD7CE-6D2A-EC9A-261A-F8CB97C9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6685C2-6FF8-F13C-8309-CF03E44D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7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90A21-BFB0-7B91-611D-1104E844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D9C585-2D0B-84D8-2BA3-F83515C5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169E4F-61EE-84C5-0444-0B6DCBFBB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3A0DB6-9B58-236C-AC7C-B25EA0D54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B7E0E3-0D27-5C66-3C5F-9F2EDE12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8DCD3E-9F89-0C7B-3B01-B8433BD8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2D825E-4D11-9F38-EE26-49FE5FEF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FBA3EC-8D87-EB9E-647A-A0CD67CF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6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A2136-E667-A972-F509-46024D33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82A537-DE8B-EC6D-9804-33F40F48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28657C-4A54-6A9B-A2C8-5599ACCD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5CB948-3A81-9177-1B9E-2502615E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8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EE1B8D-BC34-1E41-18B5-23A79E60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34781E-9A00-3AD5-4657-A802D991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2F78EC-6CD8-6429-3ABB-D251EAAF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7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0AB4F-8F40-9656-B8DA-BA8FB99A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AB14A-DEE6-46CD-CD14-92B830599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97A6A5-9407-E027-340E-5A122385B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D18C6F-FD76-2955-66B5-FB83D95F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DB663B-EAC7-521D-2B31-A24987BD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32FF8-D82C-C542-9441-852E5014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3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28D17-6070-E8B5-13DE-B7E368B2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9B6FBF-253E-962C-4565-1781337D2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0F2176-A137-F1B7-476E-1CF2109CB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6765C4-AD6D-B34E-1A98-D4F20A06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058B39-942E-55C6-6E60-08F49697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854B49-B721-3190-13FD-5164FC60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EE1CF-4215-5A09-439B-763C8B61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DA00E6-A682-A77E-9D4D-A2738CB49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05E35-0BDA-2ADB-69DF-EE46AEE93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97F6-E34F-4BA5-AD19-3D62556D5484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F1BF5-E19F-07DA-4249-09B1AC31F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960700-714E-F681-AB00-7471FE8A5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B62-6AC0-4707-94E9-0297F3525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0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F04225-09CD-4CCD-A771-B67247A1A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Облако 6">
            <a:extLst>
              <a:ext uri="{FF2B5EF4-FFF2-40B4-BE49-F238E27FC236}">
                <a16:creationId xmlns:a16="http://schemas.microsoft.com/office/drawing/2014/main" id="{2F8C2B5E-B230-C35C-B4A8-1EBF1A7D9B2B}"/>
              </a:ext>
            </a:extLst>
          </p:cNvPr>
          <p:cNvSpPr/>
          <p:nvPr/>
        </p:nvSpPr>
        <p:spPr>
          <a:xfrm>
            <a:off x="9344024" y="114300"/>
            <a:ext cx="2847975" cy="2047875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МБДОУ - 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детский сад №384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88CB352-4BB7-FD9A-9AAF-656784901250}"/>
              </a:ext>
            </a:extLst>
          </p:cNvPr>
          <p:cNvSpPr/>
          <p:nvPr/>
        </p:nvSpPr>
        <p:spPr>
          <a:xfrm>
            <a:off x="95824" y="5096981"/>
            <a:ext cx="2924175" cy="139065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проекте задействованы все участники образовательного процесса</a:t>
            </a:r>
          </a:p>
        </p:txBody>
      </p:sp>
      <p:sp>
        <p:nvSpPr>
          <p:cNvPr id="12" name="Хорда 11">
            <a:extLst>
              <a:ext uri="{FF2B5EF4-FFF2-40B4-BE49-F238E27FC236}">
                <a16:creationId xmlns:a16="http://schemas.microsoft.com/office/drawing/2014/main" id="{8D530D99-5B2C-0866-7EC5-586F480AFA3E}"/>
              </a:ext>
            </a:extLst>
          </p:cNvPr>
          <p:cNvSpPr/>
          <p:nvPr/>
        </p:nvSpPr>
        <p:spPr>
          <a:xfrm rot="6712855">
            <a:off x="4234927" y="965417"/>
            <a:ext cx="4668232" cy="4927162"/>
          </a:xfrm>
          <a:prstGeom prst="chord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A4BD0-6FA2-51B1-6E2F-AD43B2DEC8BD}"/>
              </a:ext>
            </a:extLst>
          </p:cNvPr>
          <p:cNvSpPr txBox="1"/>
          <p:nvPr/>
        </p:nvSpPr>
        <p:spPr>
          <a:xfrm>
            <a:off x="5020550" y="1841473"/>
            <a:ext cx="30969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«Путешествие по сказке Сутеева В.Г. «Под грибом» 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3796A-1561-98C6-4E92-7CF683F75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3"/>
          <a:stretch/>
        </p:blipFill>
        <p:spPr>
          <a:xfrm flipH="1">
            <a:off x="9153218" y="3161364"/>
            <a:ext cx="852753" cy="1189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</p:spTree>
    <p:extLst>
      <p:ext uri="{BB962C8B-B14F-4D97-AF65-F5344CB8AC3E}">
        <p14:creationId xmlns:p14="http://schemas.microsoft.com/office/powerpoint/2010/main" val="12214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C2476E-6620-35BC-8932-8E794204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: один усеченный угол 5">
            <a:extLst>
              <a:ext uri="{FF2B5EF4-FFF2-40B4-BE49-F238E27FC236}">
                <a16:creationId xmlns:a16="http://schemas.microsoft.com/office/drawing/2014/main" id="{C8FC049D-44EC-0741-DA38-40F01FD931A2}"/>
              </a:ext>
            </a:extLst>
          </p:cNvPr>
          <p:cNvSpPr/>
          <p:nvPr/>
        </p:nvSpPr>
        <p:spPr>
          <a:xfrm>
            <a:off x="142875" y="161925"/>
            <a:ext cx="4800600" cy="85725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Организация деятельности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5D6D13-330E-37C7-C855-EF04C50A5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49">
            <a:off x="425829" y="1231988"/>
            <a:ext cx="2451306" cy="32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50EF17-3CEC-00AF-5767-CC89CCCEB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r="17862" b="6211"/>
          <a:stretch/>
        </p:blipFill>
        <p:spPr>
          <a:xfrm rot="575692">
            <a:off x="2847516" y="1823829"/>
            <a:ext cx="2848912" cy="321034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1F0C1F-7C0E-61EF-305E-9C427C781B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95" y="2185989"/>
            <a:ext cx="2336006" cy="311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6358F2-78EB-29BB-B374-7A9B356482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14259" b="17500"/>
          <a:stretch/>
        </p:blipFill>
        <p:spPr>
          <a:xfrm rot="700868">
            <a:off x="8824767" y="1951240"/>
            <a:ext cx="2905934" cy="41493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Облако 1">
            <a:extLst>
              <a:ext uri="{FF2B5EF4-FFF2-40B4-BE49-F238E27FC236}">
                <a16:creationId xmlns:a16="http://schemas.microsoft.com/office/drawing/2014/main" id="{B761E3AB-4025-38E6-87FD-D4A1367E54D0}"/>
              </a:ext>
            </a:extLst>
          </p:cNvPr>
          <p:cNvSpPr/>
          <p:nvPr/>
        </p:nvSpPr>
        <p:spPr>
          <a:xfrm>
            <a:off x="835539" y="4660739"/>
            <a:ext cx="3181350" cy="154781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«Лягушка»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семьи Андрея З.</a:t>
            </a:r>
          </a:p>
        </p:txBody>
      </p:sp>
      <p:sp>
        <p:nvSpPr>
          <p:cNvPr id="3" name="Облако 2">
            <a:extLst>
              <a:ext uri="{FF2B5EF4-FFF2-40B4-BE49-F238E27FC236}">
                <a16:creationId xmlns:a16="http://schemas.microsoft.com/office/drawing/2014/main" id="{4521B423-DA39-7426-7F3D-0BDEB370E55D}"/>
              </a:ext>
            </a:extLst>
          </p:cNvPr>
          <p:cNvSpPr/>
          <p:nvPr/>
        </p:nvSpPr>
        <p:spPr>
          <a:xfrm rot="366200">
            <a:off x="5668383" y="5153026"/>
            <a:ext cx="2914650" cy="139065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«Белый гриб» семьи Александры Л.</a:t>
            </a: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2D64E149-501C-60F8-30E0-861B0692735C}"/>
              </a:ext>
            </a:extLst>
          </p:cNvPr>
          <p:cNvSpPr/>
          <p:nvPr/>
        </p:nvSpPr>
        <p:spPr>
          <a:xfrm>
            <a:off x="7993841" y="237254"/>
            <a:ext cx="3629025" cy="137160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6. Сделать совместную работу с родителями по изготовлению объемных фигур героев сказки </a:t>
            </a:r>
          </a:p>
        </p:txBody>
      </p:sp>
    </p:spTree>
    <p:extLst>
      <p:ext uri="{BB962C8B-B14F-4D97-AF65-F5344CB8AC3E}">
        <p14:creationId xmlns:p14="http://schemas.microsoft.com/office/powerpoint/2010/main" val="23520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0360A6-9E15-D3B9-0B48-4A73495E0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: один усеченный угол 5">
            <a:extLst>
              <a:ext uri="{FF2B5EF4-FFF2-40B4-BE49-F238E27FC236}">
                <a16:creationId xmlns:a16="http://schemas.microsoft.com/office/drawing/2014/main" id="{1B18A04E-3E4F-1C70-232B-635F6EBF90F5}"/>
              </a:ext>
            </a:extLst>
          </p:cNvPr>
          <p:cNvSpPr/>
          <p:nvPr/>
        </p:nvSpPr>
        <p:spPr>
          <a:xfrm>
            <a:off x="142875" y="161925"/>
            <a:ext cx="4800600" cy="85725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Организация деятельности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31ED9E-9C69-F0F6-9B6B-188D508A66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1806" b="15939"/>
          <a:stretch/>
        </p:blipFill>
        <p:spPr>
          <a:xfrm rot="21233074">
            <a:off x="290641" y="1940925"/>
            <a:ext cx="3286124" cy="259199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74D85D-2077-9FC1-8C41-6A25DF91C1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 r="9298" b="7223"/>
          <a:stretch/>
        </p:blipFill>
        <p:spPr>
          <a:xfrm rot="640077">
            <a:off x="3195345" y="2709864"/>
            <a:ext cx="2590800" cy="3981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F77B72-E94D-2851-9E7B-776EA85DA9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 b="18872"/>
          <a:stretch/>
        </p:blipFill>
        <p:spPr>
          <a:xfrm rot="21227170">
            <a:off x="6510087" y="2107439"/>
            <a:ext cx="2475970" cy="4333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414BC4-683C-093D-192F-95C3802A53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7639" r="10938" b="23073"/>
          <a:stretch/>
        </p:blipFill>
        <p:spPr>
          <a:xfrm rot="425034">
            <a:off x="9101316" y="2921609"/>
            <a:ext cx="2823367" cy="211805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Облако 1">
            <a:extLst>
              <a:ext uri="{FF2B5EF4-FFF2-40B4-BE49-F238E27FC236}">
                <a16:creationId xmlns:a16="http://schemas.microsoft.com/office/drawing/2014/main" id="{C0F7D99F-1E99-5B9A-4E69-DA2B9753E1E5}"/>
              </a:ext>
            </a:extLst>
          </p:cNvPr>
          <p:cNvSpPr/>
          <p:nvPr/>
        </p:nvSpPr>
        <p:spPr>
          <a:xfrm>
            <a:off x="497403" y="4663293"/>
            <a:ext cx="2638425" cy="17145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«Грибы»</a:t>
            </a:r>
          </a:p>
          <a:p>
            <a:pPr algn="ctr"/>
            <a:r>
              <a:rPr lang="ru-RU" b="1" dirty="0"/>
              <a:t> семьи Анастасии К.</a:t>
            </a:r>
          </a:p>
        </p:txBody>
      </p:sp>
      <p:sp>
        <p:nvSpPr>
          <p:cNvPr id="3" name="Облако 2">
            <a:extLst>
              <a:ext uri="{FF2B5EF4-FFF2-40B4-BE49-F238E27FC236}">
                <a16:creationId xmlns:a16="http://schemas.microsoft.com/office/drawing/2014/main" id="{3BF13EBA-F119-BB4F-7A90-F769E4582A37}"/>
              </a:ext>
            </a:extLst>
          </p:cNvPr>
          <p:cNvSpPr/>
          <p:nvPr/>
        </p:nvSpPr>
        <p:spPr>
          <a:xfrm>
            <a:off x="8519188" y="5069633"/>
            <a:ext cx="2638425" cy="171450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«Воробей»</a:t>
            </a:r>
          </a:p>
          <a:p>
            <a:pPr algn="ctr"/>
            <a:r>
              <a:rPr lang="ru-RU" b="1" dirty="0"/>
              <a:t>семьи Ксении Б.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9207CEC4-C084-0CEC-E1C6-7416B67D4AB2}"/>
              </a:ext>
            </a:extLst>
          </p:cNvPr>
          <p:cNvSpPr/>
          <p:nvPr/>
        </p:nvSpPr>
        <p:spPr>
          <a:xfrm>
            <a:off x="5924550" y="206130"/>
            <a:ext cx="5596084" cy="117167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6. Сделать совместную работу с родителями по изготовлению объемных фигур героев сказки </a:t>
            </a:r>
          </a:p>
        </p:txBody>
      </p:sp>
    </p:spTree>
    <p:extLst>
      <p:ext uri="{BB962C8B-B14F-4D97-AF65-F5344CB8AC3E}">
        <p14:creationId xmlns:p14="http://schemas.microsoft.com/office/powerpoint/2010/main" val="8354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9F1F1D-F970-D2E9-5601-612A643E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: один усеченный угол 5">
            <a:extLst>
              <a:ext uri="{FF2B5EF4-FFF2-40B4-BE49-F238E27FC236}">
                <a16:creationId xmlns:a16="http://schemas.microsoft.com/office/drawing/2014/main" id="{1FDC33B1-81A7-025E-C8E0-DA1453619606}"/>
              </a:ext>
            </a:extLst>
          </p:cNvPr>
          <p:cNvSpPr/>
          <p:nvPr/>
        </p:nvSpPr>
        <p:spPr>
          <a:xfrm>
            <a:off x="142875" y="161925"/>
            <a:ext cx="4800600" cy="85725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Организация деятельности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B0E325-4BBF-9470-D93A-B0E22E3F5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/>
          <a:stretch/>
        </p:blipFill>
        <p:spPr>
          <a:xfrm>
            <a:off x="142875" y="2133598"/>
            <a:ext cx="2665552" cy="3248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2BA94C-F8BB-87D3-8E75-F8B5F496E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0834" r="14270"/>
          <a:stretch/>
        </p:blipFill>
        <p:spPr>
          <a:xfrm rot="605447">
            <a:off x="2819734" y="3008544"/>
            <a:ext cx="3130218" cy="299493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F3E80B-324B-8A5A-B4D9-FF0678AF0F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 b="9167"/>
          <a:stretch/>
        </p:blipFill>
        <p:spPr>
          <a:xfrm>
            <a:off x="6300146" y="2581272"/>
            <a:ext cx="2717144" cy="2800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6FDEE7-ACF8-9398-0A08-25B76529A1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8" r="6085"/>
          <a:stretch/>
        </p:blipFill>
        <p:spPr>
          <a:xfrm rot="667569">
            <a:off x="8879198" y="3564363"/>
            <a:ext cx="3097018" cy="291746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66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Облако 1">
            <a:extLst>
              <a:ext uri="{FF2B5EF4-FFF2-40B4-BE49-F238E27FC236}">
                <a16:creationId xmlns:a16="http://schemas.microsoft.com/office/drawing/2014/main" id="{51370657-5424-60F4-3123-F9AA7D484AF9}"/>
              </a:ext>
            </a:extLst>
          </p:cNvPr>
          <p:cNvSpPr/>
          <p:nvPr/>
        </p:nvSpPr>
        <p:spPr>
          <a:xfrm>
            <a:off x="278280" y="5324475"/>
            <a:ext cx="2659531" cy="126718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«Бабочка» </a:t>
            </a:r>
          </a:p>
          <a:p>
            <a:pPr algn="ctr"/>
            <a:r>
              <a:rPr lang="ru-RU" dirty="0"/>
              <a:t>семьи Дарьи Ф.</a:t>
            </a:r>
          </a:p>
        </p:txBody>
      </p:sp>
      <p:sp>
        <p:nvSpPr>
          <p:cNvPr id="3" name="Облако 2">
            <a:extLst>
              <a:ext uri="{FF2B5EF4-FFF2-40B4-BE49-F238E27FC236}">
                <a16:creationId xmlns:a16="http://schemas.microsoft.com/office/drawing/2014/main" id="{DD272445-79FF-7021-0029-1F70D7555748}"/>
              </a:ext>
            </a:extLst>
          </p:cNvPr>
          <p:cNvSpPr/>
          <p:nvPr/>
        </p:nvSpPr>
        <p:spPr>
          <a:xfrm>
            <a:off x="9129325" y="1926125"/>
            <a:ext cx="2824550" cy="1366839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«Лисица» семьи Никиты М.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D756D8D4-36D2-6BAB-108A-7EDBA83A2FF5}"/>
              </a:ext>
            </a:extLst>
          </p:cNvPr>
          <p:cNvSpPr/>
          <p:nvPr/>
        </p:nvSpPr>
        <p:spPr>
          <a:xfrm>
            <a:off x="5924550" y="206130"/>
            <a:ext cx="5596084" cy="117167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6. Сделать совместную работу с родителями по изготовлению объемных фигур героев сказки </a:t>
            </a:r>
          </a:p>
        </p:txBody>
      </p:sp>
    </p:spTree>
    <p:extLst>
      <p:ext uri="{BB962C8B-B14F-4D97-AF65-F5344CB8AC3E}">
        <p14:creationId xmlns:p14="http://schemas.microsoft.com/office/powerpoint/2010/main" val="18465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8B1052-B7E7-9FE1-1151-5C2E6A081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: один усеченный угол 5">
            <a:extLst>
              <a:ext uri="{FF2B5EF4-FFF2-40B4-BE49-F238E27FC236}">
                <a16:creationId xmlns:a16="http://schemas.microsoft.com/office/drawing/2014/main" id="{1397CAD0-BF07-32C9-FD5C-824AE20BF721}"/>
              </a:ext>
            </a:extLst>
          </p:cNvPr>
          <p:cNvSpPr/>
          <p:nvPr/>
        </p:nvSpPr>
        <p:spPr>
          <a:xfrm>
            <a:off x="142875" y="161925"/>
            <a:ext cx="4800600" cy="85725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Организация деятельности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F0574D-EDBF-9EED-6CC0-88F32DFC6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4" y="2177329"/>
            <a:ext cx="2641888" cy="3522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659A43-2B67-8869-5505-05B96E139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8126" b="8333"/>
          <a:stretch/>
        </p:blipFill>
        <p:spPr>
          <a:xfrm rot="633624">
            <a:off x="3016604" y="3475842"/>
            <a:ext cx="2575204" cy="234109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857D71-5A4F-BCFC-0C9B-3BC5A829B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377">
            <a:off x="6312785" y="1703665"/>
            <a:ext cx="2726861" cy="3079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2001A9-1B46-C9BC-42F5-D6884C899A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0834" r="5741" b="7221"/>
          <a:stretch/>
        </p:blipFill>
        <p:spPr>
          <a:xfrm rot="192272">
            <a:off x="9481963" y="3310141"/>
            <a:ext cx="2484284" cy="3214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Облако 1">
            <a:extLst>
              <a:ext uri="{FF2B5EF4-FFF2-40B4-BE49-F238E27FC236}">
                <a16:creationId xmlns:a16="http://schemas.microsoft.com/office/drawing/2014/main" id="{1772E502-DE33-BFFA-BA31-CEC9F1D92C0A}"/>
              </a:ext>
            </a:extLst>
          </p:cNvPr>
          <p:cNvSpPr/>
          <p:nvPr/>
        </p:nvSpPr>
        <p:spPr>
          <a:xfrm>
            <a:off x="420714" y="5531835"/>
            <a:ext cx="3289144" cy="123825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«Мышонок» семьи Екатерины А.</a:t>
            </a:r>
          </a:p>
        </p:txBody>
      </p:sp>
      <p:sp>
        <p:nvSpPr>
          <p:cNvPr id="14" name="Облако 13">
            <a:extLst>
              <a:ext uri="{FF2B5EF4-FFF2-40B4-BE49-F238E27FC236}">
                <a16:creationId xmlns:a16="http://schemas.microsoft.com/office/drawing/2014/main" id="{8BC1F19A-FAEB-76AD-C1EF-64110312D2A9}"/>
              </a:ext>
            </a:extLst>
          </p:cNvPr>
          <p:cNvSpPr/>
          <p:nvPr/>
        </p:nvSpPr>
        <p:spPr>
          <a:xfrm>
            <a:off x="9567903" y="2100216"/>
            <a:ext cx="2570483" cy="123825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«Муравей» семьи Елизаветы 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4F2596-8987-6FD7-9269-3B05980B85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4875" r="26440" b="11806"/>
          <a:stretch/>
        </p:blipFill>
        <p:spPr>
          <a:xfrm rot="21180685">
            <a:off x="6015191" y="3909386"/>
            <a:ext cx="1392507" cy="18325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Облако 2">
            <a:extLst>
              <a:ext uri="{FF2B5EF4-FFF2-40B4-BE49-F238E27FC236}">
                <a16:creationId xmlns:a16="http://schemas.microsoft.com/office/drawing/2014/main" id="{43CD5AF9-ACD8-49E9-A98D-78FBFBCAFD90}"/>
              </a:ext>
            </a:extLst>
          </p:cNvPr>
          <p:cNvSpPr/>
          <p:nvPr/>
        </p:nvSpPr>
        <p:spPr>
          <a:xfrm>
            <a:off x="5784528" y="5531835"/>
            <a:ext cx="3116150" cy="123825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«Заяц»</a:t>
            </a:r>
          </a:p>
          <a:p>
            <a:pPr algn="ctr"/>
            <a:r>
              <a:rPr lang="ru-RU" dirty="0"/>
              <a:t> семьи Михаила Р.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5343FBE7-FD22-23FD-F75F-3D1CE0B89D2D}"/>
              </a:ext>
            </a:extLst>
          </p:cNvPr>
          <p:cNvSpPr/>
          <p:nvPr/>
        </p:nvSpPr>
        <p:spPr>
          <a:xfrm>
            <a:off x="5924550" y="206130"/>
            <a:ext cx="5596084" cy="117167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6. Сделать совместную работу с родителями по изготовлению объемных фигур героев сказки </a:t>
            </a:r>
          </a:p>
        </p:txBody>
      </p:sp>
    </p:spTree>
    <p:extLst>
      <p:ext uri="{BB962C8B-B14F-4D97-AF65-F5344CB8AC3E}">
        <p14:creationId xmlns:p14="http://schemas.microsoft.com/office/powerpoint/2010/main" val="41817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8B2B2-5FBA-E784-E046-543AD9CB1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56A4F1-2201-C7AF-D256-9AF6C0B98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" b="7222"/>
          <a:stretch/>
        </p:blipFill>
        <p:spPr>
          <a:xfrm>
            <a:off x="427942" y="2341933"/>
            <a:ext cx="4547912" cy="3270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F726A2-1EB3-581C-E527-FF7B763526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1666" b="2361"/>
          <a:stretch/>
        </p:blipFill>
        <p:spPr>
          <a:xfrm>
            <a:off x="7280137" y="1147056"/>
            <a:ext cx="4820409" cy="309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Блок-схема: карточка 8">
            <a:extLst>
              <a:ext uri="{FF2B5EF4-FFF2-40B4-BE49-F238E27FC236}">
                <a16:creationId xmlns:a16="http://schemas.microsoft.com/office/drawing/2014/main" id="{60F656B7-3AB2-2521-EFD9-F0D8E8D5CADA}"/>
              </a:ext>
            </a:extLst>
          </p:cNvPr>
          <p:cNvSpPr/>
          <p:nvPr/>
        </p:nvSpPr>
        <p:spPr>
          <a:xfrm>
            <a:off x="104774" y="41332"/>
            <a:ext cx="5446939" cy="929368"/>
          </a:xfrm>
          <a:prstGeom prst="flowChartPunchedCar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Этапы реализации проекта:</a:t>
            </a:r>
          </a:p>
        </p:txBody>
      </p:sp>
      <p:sp>
        <p:nvSpPr>
          <p:cNvPr id="11" name="Прямоугольник: один усеченный угол 10">
            <a:extLst>
              <a:ext uri="{FF2B5EF4-FFF2-40B4-BE49-F238E27FC236}">
                <a16:creationId xmlns:a16="http://schemas.microsoft.com/office/drawing/2014/main" id="{E0F74707-9BB7-BAD1-4F7D-5A570BF06673}"/>
              </a:ext>
            </a:extLst>
          </p:cNvPr>
          <p:cNvSpPr/>
          <p:nvPr/>
        </p:nvSpPr>
        <p:spPr>
          <a:xfrm>
            <a:off x="395902" y="1208723"/>
            <a:ext cx="4800600" cy="85725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Презентация проекта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8F70BE-764E-C1A9-AF0C-44FBE8651D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/>
          <a:stretch/>
        </p:blipFill>
        <p:spPr>
          <a:xfrm>
            <a:off x="5354999" y="3691057"/>
            <a:ext cx="3489186" cy="2832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: один усеченный угол 13">
            <a:extLst>
              <a:ext uri="{FF2B5EF4-FFF2-40B4-BE49-F238E27FC236}">
                <a16:creationId xmlns:a16="http://schemas.microsoft.com/office/drawing/2014/main" id="{874ECED7-E1F2-A1EA-A6DF-7C148045BFC6}"/>
              </a:ext>
            </a:extLst>
          </p:cNvPr>
          <p:cNvSpPr/>
          <p:nvPr/>
        </p:nvSpPr>
        <p:spPr>
          <a:xfrm>
            <a:off x="7099592" y="113450"/>
            <a:ext cx="4800600" cy="85725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Подведение итогов, 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36964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88FAFE-F538-D8D2-DD63-8C600238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F200C2-B1F7-0C4B-6D8A-323463BDC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4722" r="2395"/>
          <a:stretch/>
        </p:blipFill>
        <p:spPr>
          <a:xfrm>
            <a:off x="2131952" y="104030"/>
            <a:ext cx="8181558" cy="664993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806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8A5A2E-470B-5896-018E-BD8092ACE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9A0F7387-C3C8-58B8-5E35-3EBECFC89BEB}"/>
              </a:ext>
            </a:extLst>
          </p:cNvPr>
          <p:cNvSpPr/>
          <p:nvPr/>
        </p:nvSpPr>
        <p:spPr>
          <a:xfrm rot="16200000">
            <a:off x="4776790" y="-762001"/>
            <a:ext cx="2376487" cy="4310064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задержка 12">
            <a:extLst>
              <a:ext uri="{FF2B5EF4-FFF2-40B4-BE49-F238E27FC236}">
                <a16:creationId xmlns:a16="http://schemas.microsoft.com/office/drawing/2014/main" id="{BCE217AF-D169-D8B6-4A1D-E6A5C6046077}"/>
              </a:ext>
            </a:extLst>
          </p:cNvPr>
          <p:cNvSpPr/>
          <p:nvPr/>
        </p:nvSpPr>
        <p:spPr>
          <a:xfrm rot="5400000">
            <a:off x="4212433" y="3186112"/>
            <a:ext cx="3505200" cy="2305050"/>
          </a:xfrm>
          <a:prstGeom prst="flowChartDelay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958AAB-BFB0-0F8B-5C5C-F27B452A2BA6}"/>
              </a:ext>
            </a:extLst>
          </p:cNvPr>
          <p:cNvSpPr txBox="1"/>
          <p:nvPr/>
        </p:nvSpPr>
        <p:spPr>
          <a:xfrm>
            <a:off x="4505323" y="1295400"/>
            <a:ext cx="31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1C414-E44A-CD16-F070-ACB140100117}"/>
              </a:ext>
            </a:extLst>
          </p:cNvPr>
          <p:cNvSpPr txBox="1"/>
          <p:nvPr/>
        </p:nvSpPr>
        <p:spPr>
          <a:xfrm>
            <a:off x="4945857" y="2970788"/>
            <a:ext cx="2038351" cy="92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НЕОБХОДИМОСТЬ РЕАЛИЗАЦИИ ПРОЕКТА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7C45132-40BC-7D63-E2D5-B7F16046527E}"/>
              </a:ext>
            </a:extLst>
          </p:cNvPr>
          <p:cNvSpPr/>
          <p:nvPr/>
        </p:nvSpPr>
        <p:spPr>
          <a:xfrm>
            <a:off x="357790" y="414544"/>
            <a:ext cx="3318861" cy="32144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C6D0E88-180D-B679-2BA9-71ED40B5D611}"/>
              </a:ext>
            </a:extLst>
          </p:cNvPr>
          <p:cNvSpPr/>
          <p:nvPr/>
        </p:nvSpPr>
        <p:spPr>
          <a:xfrm>
            <a:off x="8502254" y="374212"/>
            <a:ext cx="3594492" cy="26584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2041FD5-12CA-EDE8-7237-497571B1804E}"/>
              </a:ext>
            </a:extLst>
          </p:cNvPr>
          <p:cNvSpPr/>
          <p:nvPr/>
        </p:nvSpPr>
        <p:spPr>
          <a:xfrm>
            <a:off x="8502254" y="3808303"/>
            <a:ext cx="3524246" cy="26730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9C9984F-0D3D-4753-2374-9A2DDA017CBB}"/>
              </a:ext>
            </a:extLst>
          </p:cNvPr>
          <p:cNvSpPr/>
          <p:nvPr/>
        </p:nvSpPr>
        <p:spPr>
          <a:xfrm>
            <a:off x="453630" y="3994428"/>
            <a:ext cx="3642119" cy="25778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BAC478-CBE8-5E2F-71A2-CA88362E52D7}"/>
              </a:ext>
            </a:extLst>
          </p:cNvPr>
          <p:cNvSpPr txBox="1"/>
          <p:nvPr/>
        </p:nvSpPr>
        <p:spPr>
          <a:xfrm>
            <a:off x="9340451" y="772181"/>
            <a:ext cx="1943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Сотрудничество  образовательной организации с семьей посредством создания детских проектов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75D518-DB7C-5BE9-7A11-C04B31D31538}"/>
              </a:ext>
            </a:extLst>
          </p:cNvPr>
          <p:cNvSpPr txBox="1"/>
          <p:nvPr/>
        </p:nvSpPr>
        <p:spPr>
          <a:xfrm>
            <a:off x="1163092" y="4643348"/>
            <a:ext cx="226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Развитие творческих способностей  через продуктивную деятельность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9D965-CBB3-111D-D56A-1AD3D5C5BED0}"/>
              </a:ext>
            </a:extLst>
          </p:cNvPr>
          <p:cNvSpPr txBox="1"/>
          <p:nvPr/>
        </p:nvSpPr>
        <p:spPr>
          <a:xfrm>
            <a:off x="914845" y="1094246"/>
            <a:ext cx="2355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Поддерживать у  детей желание  помогать друг другу, действовать сообща, 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уметь оценивать собственные поступки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F32684-6A53-AC34-A062-7C8A0A075380}"/>
              </a:ext>
            </a:extLst>
          </p:cNvPr>
          <p:cNvSpPr txBox="1"/>
          <p:nvPr/>
        </p:nvSpPr>
        <p:spPr>
          <a:xfrm>
            <a:off x="9188052" y="4643348"/>
            <a:ext cx="225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Знакомство с произведением Сутеева В.Г.</a:t>
            </a:r>
          </a:p>
        </p:txBody>
      </p:sp>
    </p:spTree>
    <p:extLst>
      <p:ext uri="{BB962C8B-B14F-4D97-AF65-F5344CB8AC3E}">
        <p14:creationId xmlns:p14="http://schemas.microsoft.com/office/powerpoint/2010/main" val="38300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226DFF-5E60-4AF4-0028-15B5D4C7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Блок-схема: карточка 5">
            <a:extLst>
              <a:ext uri="{FF2B5EF4-FFF2-40B4-BE49-F238E27FC236}">
                <a16:creationId xmlns:a16="http://schemas.microsoft.com/office/drawing/2014/main" id="{9453DB81-0DE0-7878-D1B8-E52CE50184B0}"/>
              </a:ext>
            </a:extLst>
          </p:cNvPr>
          <p:cNvSpPr/>
          <p:nvPr/>
        </p:nvSpPr>
        <p:spPr>
          <a:xfrm>
            <a:off x="104775" y="104775"/>
            <a:ext cx="2619375" cy="1057275"/>
          </a:xfrm>
          <a:prstGeom prst="flowChartPunchedCar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B15F3-94AF-7559-A5D4-547FC6DEEF0D}"/>
              </a:ext>
            </a:extLst>
          </p:cNvPr>
          <p:cNvSpPr txBox="1"/>
          <p:nvPr/>
        </p:nvSpPr>
        <p:spPr>
          <a:xfrm>
            <a:off x="661987" y="217913"/>
            <a:ext cx="150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ПАСПОРТ  ПРОЕКТА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BD01CDC-0C35-B0E7-0E29-C7EE3B089AD9}"/>
              </a:ext>
            </a:extLst>
          </p:cNvPr>
          <p:cNvSpPr/>
          <p:nvPr/>
        </p:nvSpPr>
        <p:spPr>
          <a:xfrm>
            <a:off x="3533775" y="217913"/>
            <a:ext cx="7296150" cy="13346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/>
              <a:t>Цель проекта:</a:t>
            </a:r>
            <a:endParaRPr lang="ru-RU" b="1" dirty="0"/>
          </a:p>
          <a:p>
            <a:pPr algn="ctr"/>
            <a:r>
              <a:rPr lang="ru-RU" b="1" dirty="0"/>
              <a:t> создать условия для формирования морально-этических качеств дошкольников через произведение Сутеева В. Г. «Под грибом»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3308A74-0CDC-154E-FECE-3FA2E54C6AE2}"/>
              </a:ext>
            </a:extLst>
          </p:cNvPr>
          <p:cNvSpPr/>
          <p:nvPr/>
        </p:nvSpPr>
        <p:spPr>
          <a:xfrm>
            <a:off x="5953125" y="1695450"/>
            <a:ext cx="2847975" cy="77152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Задачи: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44AB368-FC27-0F56-7587-EBEE6C5E1D87}"/>
              </a:ext>
            </a:extLst>
          </p:cNvPr>
          <p:cNvSpPr/>
          <p:nvPr/>
        </p:nvSpPr>
        <p:spPr>
          <a:xfrm>
            <a:off x="600075" y="2639006"/>
            <a:ext cx="10229850" cy="6429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Познакомить детей с произведением Сутеева В.Г. «Под грибом»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23C7179-AEDC-8380-3014-7EED09BB1EE1}"/>
              </a:ext>
            </a:extLst>
          </p:cNvPr>
          <p:cNvSpPr/>
          <p:nvPr/>
        </p:nvSpPr>
        <p:spPr>
          <a:xfrm>
            <a:off x="1638300" y="3453973"/>
            <a:ext cx="10229850" cy="771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Поддерживать  желание детей быть справедливыми, щедрыми, уметь оценивать собственные поступки и поступки окружающих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D8CA33C-F24F-10A9-EF02-8E6D9603E6FD}"/>
              </a:ext>
            </a:extLst>
          </p:cNvPr>
          <p:cNvSpPr/>
          <p:nvPr/>
        </p:nvSpPr>
        <p:spPr>
          <a:xfrm>
            <a:off x="661987" y="4462462"/>
            <a:ext cx="10229850" cy="771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Развивать творческие способности детей через театрализованную и продуктивную деятельность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17C1BF6-2A99-EE1F-FA9B-CF4768D00CA6}"/>
              </a:ext>
            </a:extLst>
          </p:cNvPr>
          <p:cNvSpPr/>
          <p:nvPr/>
        </p:nvSpPr>
        <p:spPr>
          <a:xfrm>
            <a:off x="1638300" y="5448299"/>
            <a:ext cx="10363200" cy="6381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4.Привлечь родителей к совместной деятельности с детьми для изготовления фигур героев сказки</a:t>
            </a:r>
          </a:p>
        </p:txBody>
      </p:sp>
    </p:spTree>
    <p:extLst>
      <p:ext uri="{BB962C8B-B14F-4D97-AF65-F5344CB8AC3E}">
        <p14:creationId xmlns:p14="http://schemas.microsoft.com/office/powerpoint/2010/main" val="3500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FC6D28-230C-DA70-B8CF-A0E5CC299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Блок-схема: карточка 5">
            <a:extLst>
              <a:ext uri="{FF2B5EF4-FFF2-40B4-BE49-F238E27FC236}">
                <a16:creationId xmlns:a16="http://schemas.microsoft.com/office/drawing/2014/main" id="{4167862C-B26A-DB45-F654-A0E71DAC87BA}"/>
              </a:ext>
            </a:extLst>
          </p:cNvPr>
          <p:cNvSpPr/>
          <p:nvPr/>
        </p:nvSpPr>
        <p:spPr>
          <a:xfrm>
            <a:off x="104775" y="104775"/>
            <a:ext cx="2619375" cy="1057275"/>
          </a:xfrm>
          <a:prstGeom prst="flowChartPunchedCar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38E6C-A775-C7E9-F74A-639CDF31BAC5}"/>
              </a:ext>
            </a:extLst>
          </p:cNvPr>
          <p:cNvSpPr txBox="1"/>
          <p:nvPr/>
        </p:nvSpPr>
        <p:spPr>
          <a:xfrm>
            <a:off x="661987" y="217913"/>
            <a:ext cx="150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ПАСПОРТ  ПРОЕКТА</a:t>
            </a:r>
          </a:p>
        </p:txBody>
      </p:sp>
      <p:sp>
        <p:nvSpPr>
          <p:cNvPr id="8" name="Прямоугольник: один верхний угол скругленный, другой — усеченный 7">
            <a:extLst>
              <a:ext uri="{FF2B5EF4-FFF2-40B4-BE49-F238E27FC236}">
                <a16:creationId xmlns:a16="http://schemas.microsoft.com/office/drawing/2014/main" id="{7C3E814E-AB41-A05F-3B4B-E88012B503C3}"/>
              </a:ext>
            </a:extLst>
          </p:cNvPr>
          <p:cNvSpPr/>
          <p:nvPr/>
        </p:nvSpPr>
        <p:spPr>
          <a:xfrm>
            <a:off x="228600" y="1362075"/>
            <a:ext cx="4980212" cy="4026354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один верхний угол скругленный, другой — усеченный 8">
            <a:extLst>
              <a:ext uri="{FF2B5EF4-FFF2-40B4-BE49-F238E27FC236}">
                <a16:creationId xmlns:a16="http://schemas.microsoft.com/office/drawing/2014/main" id="{239AB82D-63BB-BAE4-213E-673663D792D4}"/>
              </a:ext>
            </a:extLst>
          </p:cNvPr>
          <p:cNvSpPr/>
          <p:nvPr/>
        </p:nvSpPr>
        <p:spPr>
          <a:xfrm>
            <a:off x="6247718" y="191860"/>
            <a:ext cx="4905375" cy="2939143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EC6C9-C5E7-B8BE-9104-E4FD390DAEAA}"/>
              </a:ext>
            </a:extLst>
          </p:cNvPr>
          <p:cNvSpPr txBox="1"/>
          <p:nvPr/>
        </p:nvSpPr>
        <p:spPr>
          <a:xfrm>
            <a:off x="6872627" y="343015"/>
            <a:ext cx="3905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Вид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Информационно-творческий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Практико-ориентировочный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Краткосрочный (2 недели)</a:t>
            </a:r>
          </a:p>
        </p:txBody>
      </p:sp>
      <p:sp>
        <p:nvSpPr>
          <p:cNvPr id="11" name="Прямоугольник: один усеченный угол 10">
            <a:extLst>
              <a:ext uri="{FF2B5EF4-FFF2-40B4-BE49-F238E27FC236}">
                <a16:creationId xmlns:a16="http://schemas.microsoft.com/office/drawing/2014/main" id="{D9EDDFDC-77DE-D02B-0D63-A7D8B0678EDB}"/>
              </a:ext>
            </a:extLst>
          </p:cNvPr>
          <p:cNvSpPr/>
          <p:nvPr/>
        </p:nvSpPr>
        <p:spPr>
          <a:xfrm>
            <a:off x="5691187" y="3630386"/>
            <a:ext cx="5105400" cy="2939143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1D033-293F-DB64-B8C6-75A083DAE25F}"/>
              </a:ext>
            </a:extLst>
          </p:cNvPr>
          <p:cNvSpPr txBox="1"/>
          <p:nvPr/>
        </p:nvSpPr>
        <p:spPr>
          <a:xfrm>
            <a:off x="5943600" y="4004678"/>
            <a:ext cx="4505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Предполагаемый продукт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проектной деятельности: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Чемоданчик «Путешествие по сказке В.Г. Сутеева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«Под грибом»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990A4-8FCA-3D3D-4F6E-224E3DF309EC}"/>
              </a:ext>
            </a:extLst>
          </p:cNvPr>
          <p:cNvSpPr txBox="1"/>
          <p:nvPr/>
        </p:nvSpPr>
        <p:spPr>
          <a:xfrm>
            <a:off x="733425" y="1895475"/>
            <a:ext cx="3752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Интеграция образовательных областей: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Художественно-эстетическое развитие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Социально-коммуникативное развитие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Познавательное развитие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Речевое развитие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Физическое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4774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14E665-6AEC-925E-0DE1-2F1E12AEF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Блок-схема: карточка 5">
            <a:extLst>
              <a:ext uri="{FF2B5EF4-FFF2-40B4-BE49-F238E27FC236}">
                <a16:creationId xmlns:a16="http://schemas.microsoft.com/office/drawing/2014/main" id="{696D9ED9-91D9-EA06-D04F-368DEE64F18A}"/>
              </a:ext>
            </a:extLst>
          </p:cNvPr>
          <p:cNvSpPr/>
          <p:nvPr/>
        </p:nvSpPr>
        <p:spPr>
          <a:xfrm>
            <a:off x="104774" y="104775"/>
            <a:ext cx="5446939" cy="962025"/>
          </a:xfrm>
          <a:prstGeom prst="flowChartPunchedCar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Этапы реализации проекта:</a:t>
            </a: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0B220884-9082-58F2-3CAD-80B1CF218850}"/>
              </a:ext>
            </a:extLst>
          </p:cNvPr>
          <p:cNvSpPr/>
          <p:nvPr/>
        </p:nvSpPr>
        <p:spPr>
          <a:xfrm>
            <a:off x="500739" y="1211726"/>
            <a:ext cx="7293429" cy="73665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/>
              <a:t>1. Разработка проекта педагогом</a:t>
            </a: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31A1FAD7-3184-FA6E-FBB6-95B1CB5981CD}"/>
              </a:ext>
            </a:extLst>
          </p:cNvPr>
          <p:cNvSpPr/>
          <p:nvPr/>
        </p:nvSpPr>
        <p:spPr>
          <a:xfrm>
            <a:off x="4691742" y="2111831"/>
            <a:ext cx="7293429" cy="73665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/>
              <a:t>2. Создание проблемной ситуации, целеполагание </a:t>
            </a:r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43A63B6E-35B1-C86A-BFAF-2E8B25F76620}"/>
              </a:ext>
            </a:extLst>
          </p:cNvPr>
          <p:cNvSpPr/>
          <p:nvPr/>
        </p:nvSpPr>
        <p:spPr>
          <a:xfrm>
            <a:off x="500739" y="3040688"/>
            <a:ext cx="7293429" cy="72560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/>
              <a:t>3. Планирование деятельности</a:t>
            </a: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634E6287-2C96-DCDF-8175-986716BD5005}"/>
              </a:ext>
            </a:extLst>
          </p:cNvPr>
          <p:cNvSpPr/>
          <p:nvPr/>
        </p:nvSpPr>
        <p:spPr>
          <a:xfrm>
            <a:off x="4376055" y="3929743"/>
            <a:ext cx="7293429" cy="72560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/>
              <a:t>4.  Организационная деятельность</a:t>
            </a:r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ACAF08C7-94B9-6A41-0BC2-D6D618DD28EC}"/>
              </a:ext>
            </a:extLst>
          </p:cNvPr>
          <p:cNvSpPr/>
          <p:nvPr/>
        </p:nvSpPr>
        <p:spPr>
          <a:xfrm>
            <a:off x="500740" y="4767944"/>
            <a:ext cx="7293429" cy="82731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/>
              <a:t>5. Презентация проекта</a:t>
            </a: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F597A9F7-CCD2-39B2-680E-2C419EEC7093}"/>
              </a:ext>
            </a:extLst>
          </p:cNvPr>
          <p:cNvSpPr/>
          <p:nvPr/>
        </p:nvSpPr>
        <p:spPr>
          <a:xfrm>
            <a:off x="4495800" y="5707853"/>
            <a:ext cx="7173684" cy="90351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/>
              <a:t>6. Подведение итогов, 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7833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44DE6B-902C-ADEF-9B8C-1218B1559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6" name="Блок-схема: карточка 5">
            <a:extLst>
              <a:ext uri="{FF2B5EF4-FFF2-40B4-BE49-F238E27FC236}">
                <a16:creationId xmlns:a16="http://schemas.microsoft.com/office/drawing/2014/main" id="{3D31D79F-A5D3-0E8B-8762-B3684B45D2BB}"/>
              </a:ext>
            </a:extLst>
          </p:cNvPr>
          <p:cNvSpPr/>
          <p:nvPr/>
        </p:nvSpPr>
        <p:spPr>
          <a:xfrm>
            <a:off x="104774" y="41332"/>
            <a:ext cx="5446939" cy="929368"/>
          </a:xfrm>
          <a:prstGeom prst="flowChartPunchedCar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Этапы реализации проекта:</a:t>
            </a:r>
          </a:p>
        </p:txBody>
      </p:sp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867B9337-FC2C-B99C-FD99-ACDA829A824D}"/>
              </a:ext>
            </a:extLst>
          </p:cNvPr>
          <p:cNvSpPr/>
          <p:nvPr/>
        </p:nvSpPr>
        <p:spPr>
          <a:xfrm>
            <a:off x="6954184" y="309563"/>
            <a:ext cx="4943475" cy="1095375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Создание проблемной ситуации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22BD5F-2D17-CD7C-752F-29325A6C4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11371" r="6633"/>
          <a:stretch/>
        </p:blipFill>
        <p:spPr>
          <a:xfrm>
            <a:off x="104774" y="1251688"/>
            <a:ext cx="3932478" cy="2979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6A4402D9-4D02-0FE9-DF67-B9703E143596}"/>
              </a:ext>
            </a:extLst>
          </p:cNvPr>
          <p:cNvSpPr/>
          <p:nvPr/>
        </p:nvSpPr>
        <p:spPr>
          <a:xfrm>
            <a:off x="262612" y="4448175"/>
            <a:ext cx="3914775" cy="10667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Просмотр мультфильма по сказке В.Г. Сутеева «Под грибом»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990CF33-F22B-F279-CFDD-F74749355A75}"/>
              </a:ext>
            </a:extLst>
          </p:cNvPr>
          <p:cNvSpPr/>
          <p:nvPr/>
        </p:nvSpPr>
        <p:spPr>
          <a:xfrm>
            <a:off x="3584799" y="5010151"/>
            <a:ext cx="4333877" cy="1676400"/>
          </a:xfrm>
          <a:prstGeom prst="ellipse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32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Задаем проблемные вопросы, используя демонстрационный материал «Уроки доброты»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3E637A-5B7E-9791-9B44-2BCCAD1A2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63" y="1304926"/>
            <a:ext cx="2714627" cy="3619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1C332BBE-92B5-CBFB-BD9A-3FF3090142B6}"/>
              </a:ext>
            </a:extLst>
          </p:cNvPr>
          <p:cNvSpPr/>
          <p:nvPr/>
        </p:nvSpPr>
        <p:spPr>
          <a:xfrm>
            <a:off x="8154334" y="4819652"/>
            <a:ext cx="3743325" cy="10286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Читаем произведение Сутеева В.Г. </a:t>
            </a:r>
          </a:p>
          <a:p>
            <a:pPr algn="ctr"/>
            <a:r>
              <a:rPr lang="ru-RU" dirty="0"/>
              <a:t>«Под грибом»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55F75A-8C74-3ABA-B9A7-AB7B233E9E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45139" r="20086"/>
          <a:stretch/>
        </p:blipFill>
        <p:spPr>
          <a:xfrm>
            <a:off x="7502544" y="2057401"/>
            <a:ext cx="4426844" cy="2609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69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B05649-B639-F814-22EE-252D6F5F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Блок-схема: карточка 6">
            <a:extLst>
              <a:ext uri="{FF2B5EF4-FFF2-40B4-BE49-F238E27FC236}">
                <a16:creationId xmlns:a16="http://schemas.microsoft.com/office/drawing/2014/main" id="{8676FCC3-A713-AF86-5E5F-4C3412D1D5DD}"/>
              </a:ext>
            </a:extLst>
          </p:cNvPr>
          <p:cNvSpPr/>
          <p:nvPr/>
        </p:nvSpPr>
        <p:spPr>
          <a:xfrm>
            <a:off x="104774" y="104776"/>
            <a:ext cx="5446939" cy="666749"/>
          </a:xfrm>
          <a:prstGeom prst="flowChartPunchedCar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Этапы реализации проекта: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CEB6CA0-9F24-231F-E749-8AF79BA1D01C}"/>
              </a:ext>
            </a:extLst>
          </p:cNvPr>
          <p:cNvSpPr/>
          <p:nvPr/>
        </p:nvSpPr>
        <p:spPr>
          <a:xfrm>
            <a:off x="2799668" y="838202"/>
            <a:ext cx="6591300" cy="7048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Планирование деятельности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72911555-9E3B-007A-8D33-4A31B38CA9BB}"/>
              </a:ext>
            </a:extLst>
          </p:cNvPr>
          <p:cNvSpPr/>
          <p:nvPr/>
        </p:nvSpPr>
        <p:spPr>
          <a:xfrm>
            <a:off x="428621" y="1587098"/>
            <a:ext cx="3819525" cy="99060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1.Провести беседу с детьми по сказке</a:t>
            </a:r>
          </a:p>
          <a:p>
            <a:pPr algn="ctr"/>
            <a:r>
              <a:rPr lang="ru-RU" b="1" dirty="0"/>
              <a:t>«Под грибом»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899C6502-CC76-9A28-9E85-16CB1677D6F1}"/>
              </a:ext>
            </a:extLst>
          </p:cNvPr>
          <p:cNvSpPr/>
          <p:nvPr/>
        </p:nvSpPr>
        <p:spPr>
          <a:xfrm>
            <a:off x="671515" y="4283880"/>
            <a:ext cx="3629025" cy="137160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3. Организовать викторину для детей «Что такое хорошо, что такое плохо?»</a:t>
            </a:r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A51670F9-B4B6-2693-59DF-A2EFE7E5763C}"/>
              </a:ext>
            </a:extLst>
          </p:cNvPr>
          <p:cNvSpPr/>
          <p:nvPr/>
        </p:nvSpPr>
        <p:spPr>
          <a:xfrm>
            <a:off x="7943856" y="1556739"/>
            <a:ext cx="3629025" cy="99060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4. Изготовить с детьми «Гриб» в технике изонить</a:t>
            </a:r>
          </a:p>
        </p:txBody>
      </p:sp>
      <p:sp>
        <p:nvSpPr>
          <p:cNvPr id="16" name="Прямоугольник: скругленные противолежащие углы 15">
            <a:extLst>
              <a:ext uri="{FF2B5EF4-FFF2-40B4-BE49-F238E27FC236}">
                <a16:creationId xmlns:a16="http://schemas.microsoft.com/office/drawing/2014/main" id="{FFE48408-8331-6909-9A50-0B0D65997FD9}"/>
              </a:ext>
            </a:extLst>
          </p:cNvPr>
          <p:cNvSpPr/>
          <p:nvPr/>
        </p:nvSpPr>
        <p:spPr>
          <a:xfrm>
            <a:off x="4467223" y="5381624"/>
            <a:ext cx="3629025" cy="137160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7. Презентовать музей в чемоданчике воспитанникам других групп</a:t>
            </a:r>
          </a:p>
        </p:txBody>
      </p:sp>
      <p:sp>
        <p:nvSpPr>
          <p:cNvPr id="17" name="Прямоугольник: скругленные противолежащие углы 16">
            <a:extLst>
              <a:ext uri="{FF2B5EF4-FFF2-40B4-BE49-F238E27FC236}">
                <a16:creationId xmlns:a16="http://schemas.microsoft.com/office/drawing/2014/main" id="{D3FCE18A-6158-1746-872B-2A7DF320825F}"/>
              </a:ext>
            </a:extLst>
          </p:cNvPr>
          <p:cNvSpPr/>
          <p:nvPr/>
        </p:nvSpPr>
        <p:spPr>
          <a:xfrm>
            <a:off x="1756683" y="2706286"/>
            <a:ext cx="3629025" cy="137160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2. Провести мастер-класс по изготовлению печенья для воробья </a:t>
            </a:r>
          </a:p>
          <a:p>
            <a:pPr algn="ctr"/>
            <a:r>
              <a:rPr lang="ru-RU" b="1" dirty="0"/>
              <a:t>(помощь воробью из сказки )</a:t>
            </a: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D8AECC4C-B21B-1569-C65E-13747D303DF0}"/>
              </a:ext>
            </a:extLst>
          </p:cNvPr>
          <p:cNvSpPr/>
          <p:nvPr/>
        </p:nvSpPr>
        <p:spPr>
          <a:xfrm>
            <a:off x="6819898" y="2741422"/>
            <a:ext cx="3629025" cy="1137045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5. Рисование гуашью «Гриб»</a:t>
            </a: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16C46B29-DFB3-22FB-1E30-C95CC393EECA}"/>
              </a:ext>
            </a:extLst>
          </p:cNvPr>
          <p:cNvSpPr/>
          <p:nvPr/>
        </p:nvSpPr>
        <p:spPr>
          <a:xfrm>
            <a:off x="8139108" y="4283880"/>
            <a:ext cx="3629025" cy="137160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6. Сделать совместную работу с родителями по изготовлению объемных фигур героев сказки </a:t>
            </a:r>
          </a:p>
        </p:txBody>
      </p:sp>
    </p:spTree>
    <p:extLst>
      <p:ext uri="{BB962C8B-B14F-4D97-AF65-F5344CB8AC3E}">
        <p14:creationId xmlns:p14="http://schemas.microsoft.com/office/powerpoint/2010/main" val="13973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6" grpId="0" animBg="1"/>
      <p:bldP spid="17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88FAFE-F538-D8D2-DD63-8C600238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Блок-схема: карточка 5">
            <a:extLst>
              <a:ext uri="{FF2B5EF4-FFF2-40B4-BE49-F238E27FC236}">
                <a16:creationId xmlns:a16="http://schemas.microsoft.com/office/drawing/2014/main" id="{C0A5D963-92DF-8087-9EA3-196253965015}"/>
              </a:ext>
            </a:extLst>
          </p:cNvPr>
          <p:cNvSpPr/>
          <p:nvPr/>
        </p:nvSpPr>
        <p:spPr>
          <a:xfrm>
            <a:off x="104774" y="104776"/>
            <a:ext cx="5446939" cy="700767"/>
          </a:xfrm>
          <a:prstGeom prst="flowChartPunchedCar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Организация деятельности:</a:t>
            </a: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E52F78B-CCCC-6EDF-593D-A70156D5D978}"/>
              </a:ext>
            </a:extLst>
          </p:cNvPr>
          <p:cNvSpPr/>
          <p:nvPr/>
        </p:nvSpPr>
        <p:spPr>
          <a:xfrm>
            <a:off x="251730" y="1642388"/>
            <a:ext cx="4215496" cy="918468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1.Провести беседу с детьми по сказке</a:t>
            </a:r>
          </a:p>
          <a:p>
            <a:pPr algn="ctr"/>
            <a:r>
              <a:rPr lang="ru-RU" b="1" dirty="0"/>
              <a:t>«Под грибом»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ACD6F6-0B60-6C7D-DA29-198C488FB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45139" r="20086"/>
          <a:stretch/>
        </p:blipFill>
        <p:spPr>
          <a:xfrm>
            <a:off x="251730" y="2886754"/>
            <a:ext cx="4134062" cy="2766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D7747791-F39D-CA8C-C897-F44AEDF89838}"/>
              </a:ext>
            </a:extLst>
          </p:cNvPr>
          <p:cNvSpPr/>
          <p:nvPr/>
        </p:nvSpPr>
        <p:spPr>
          <a:xfrm>
            <a:off x="4637522" y="2297294"/>
            <a:ext cx="3629025" cy="1371600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2. Провести мастер-класс по изготовлению печенья для воробья </a:t>
            </a:r>
          </a:p>
          <a:p>
            <a:pPr algn="ctr"/>
            <a:r>
              <a:rPr lang="ru-RU" b="1" dirty="0"/>
              <a:t>(помощь воробью из сказки 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EC6E2-C738-75A7-D364-CDE3B990F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82" y="3800475"/>
            <a:ext cx="3590449" cy="2692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1C3FEB81-E3D9-0F21-FD3A-89DF176F113C}"/>
              </a:ext>
            </a:extLst>
          </p:cNvPr>
          <p:cNvSpPr/>
          <p:nvPr/>
        </p:nvSpPr>
        <p:spPr>
          <a:xfrm>
            <a:off x="8230741" y="1086735"/>
            <a:ext cx="3869466" cy="929367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3. Организовать викторину для детей «Что такое хорошо, что такое плохо?»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28F44C-65AD-2D62-AB5D-73EC06A3E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8303" r="11145" b="4861"/>
          <a:stretch/>
        </p:blipFill>
        <p:spPr>
          <a:xfrm>
            <a:off x="8695421" y="2355977"/>
            <a:ext cx="3298848" cy="2790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12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6A3827-0218-B217-783F-A020E88C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0"/>
            <a:ext cx="12287249" cy="6858000"/>
          </a:xfrm>
          <a:prstGeom prst="rect">
            <a:avLst/>
          </a:prstGeom>
        </p:spPr>
      </p:pic>
      <p:sp>
        <p:nvSpPr>
          <p:cNvPr id="6" name="Блок-схема: карточка 5">
            <a:extLst>
              <a:ext uri="{FF2B5EF4-FFF2-40B4-BE49-F238E27FC236}">
                <a16:creationId xmlns:a16="http://schemas.microsoft.com/office/drawing/2014/main" id="{CCA6B97B-23AB-FED7-4BC2-551DD51916A7}"/>
              </a:ext>
            </a:extLst>
          </p:cNvPr>
          <p:cNvSpPr/>
          <p:nvPr/>
        </p:nvSpPr>
        <p:spPr>
          <a:xfrm>
            <a:off x="104774" y="104776"/>
            <a:ext cx="5446939" cy="929368"/>
          </a:xfrm>
          <a:prstGeom prst="flowChartPunchedCar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Организация деятельности:</a:t>
            </a: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B88E797F-CB6E-FEC0-50BA-89EED5BACB3D}"/>
              </a:ext>
            </a:extLst>
          </p:cNvPr>
          <p:cNvSpPr/>
          <p:nvPr/>
        </p:nvSpPr>
        <p:spPr>
          <a:xfrm>
            <a:off x="552450" y="1215255"/>
            <a:ext cx="3629025" cy="1020366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4. Изготовить с детьми «Гриб» в технике изонить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9C9F96-E740-35FF-1730-73BF06EFA6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r="10521" b="5659"/>
          <a:stretch/>
        </p:blipFill>
        <p:spPr>
          <a:xfrm>
            <a:off x="297032" y="2521371"/>
            <a:ext cx="3539785" cy="3289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3BBA36-9B50-A7C4-05F4-334351124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062">
            <a:off x="3805242" y="2975880"/>
            <a:ext cx="257175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AF7E15-C123-7B58-A941-0C789AA35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58" y="2711516"/>
            <a:ext cx="4845958" cy="3634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A22E759C-7C42-CD8B-023D-D0771DCE0655}"/>
              </a:ext>
            </a:extLst>
          </p:cNvPr>
          <p:cNvSpPr/>
          <p:nvPr/>
        </p:nvSpPr>
        <p:spPr>
          <a:xfrm>
            <a:off x="7872445" y="1628476"/>
            <a:ext cx="3366384" cy="762299"/>
          </a:xfrm>
          <a:prstGeom prst="round2Diag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5. Рисование гуашью «Гриб»</a:t>
            </a:r>
          </a:p>
        </p:txBody>
      </p:sp>
    </p:spTree>
    <p:extLst>
      <p:ext uri="{BB962C8B-B14F-4D97-AF65-F5344CB8AC3E}">
        <p14:creationId xmlns:p14="http://schemas.microsoft.com/office/powerpoint/2010/main" val="118318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564</Words>
  <Application>Microsoft Office PowerPoint</Application>
  <PresentationFormat>Широкоэкранный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 Козлова</dc:creator>
  <cp:lastModifiedBy>ДС 384</cp:lastModifiedBy>
  <cp:revision>7</cp:revision>
  <dcterms:created xsi:type="dcterms:W3CDTF">2023-11-29T08:23:19Z</dcterms:created>
  <dcterms:modified xsi:type="dcterms:W3CDTF">2023-12-01T13:09:42Z</dcterms:modified>
</cp:coreProperties>
</file>