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8" r:id="rId8"/>
    <p:sldId id="266" r:id="rId9"/>
    <p:sldId id="265" r:id="rId10"/>
    <p:sldId id="267" r:id="rId11"/>
    <p:sldId id="271" r:id="rId12"/>
    <p:sldId id="270" r:id="rId13"/>
    <p:sldId id="269" r:id="rId14"/>
    <p:sldId id="263" r:id="rId15"/>
    <p:sldId id="272" r:id="rId16"/>
    <p:sldId id="273" r:id="rId17"/>
  </p:sldIdLst>
  <p:sldSz cx="12192000" cy="6858000"/>
  <p:notesSz cx="6858000" cy="9144000"/>
  <p:defaultTextStyle>
    <a:defPPr>
      <a:defRPr lang="ru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7700"/>
    <a:srgbClr val="C06900"/>
    <a:srgbClr val="FFB154"/>
    <a:srgbClr val="4A6894"/>
    <a:srgbClr val="8CA3C5"/>
    <a:srgbClr val="F68700"/>
    <a:srgbClr val="1F3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51"/>
  </p:normalViewPr>
  <p:slideViewPr>
    <p:cSldViewPr snapToGrid="0">
      <p:cViewPr varScale="1">
        <p:scale>
          <a:sx n="93" d="100"/>
          <a:sy n="93" d="100"/>
        </p:scale>
        <p:origin x="27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A8FA97-15A9-3466-DA82-ED1FC39AE6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id="{BFA71C9A-C121-A93C-9BCD-69BF387716AD}"/>
              </a:ext>
            </a:extLst>
          </p:cNvPr>
          <p:cNvSpPr/>
          <p:nvPr userDrawn="1"/>
        </p:nvSpPr>
        <p:spPr>
          <a:xfrm>
            <a:off x="588818" y="371183"/>
            <a:ext cx="6126019" cy="5985167"/>
          </a:xfrm>
          <a:prstGeom prst="ellipse">
            <a:avLst/>
          </a:prstGeom>
          <a:solidFill>
            <a:schemeClr val="bg1"/>
          </a:solidFill>
          <a:ln w="1270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D6470-F61C-040D-40DD-BC69C2E68D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491" y="1973701"/>
            <a:ext cx="5682672" cy="2910598"/>
          </a:xfrm>
          <a:ln cmpd="thickThin">
            <a:noFill/>
          </a:ln>
        </p:spPr>
        <p:txBody>
          <a:bodyPr anchor="ctr" anchorCtr="0">
            <a:normAutofit/>
          </a:bodyPr>
          <a:lstStyle>
            <a:lvl1pPr algn="ctr">
              <a:defRPr sz="7200" b="1">
                <a:solidFill>
                  <a:srgbClr val="DA770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1EE35D-95DA-D6F2-C08D-2E77295CE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8364" y="4908497"/>
            <a:ext cx="5107709" cy="818048"/>
          </a:xfrm>
        </p:spPr>
        <p:txBody>
          <a:bodyPr anchor="ctr" anchorCtr="0"/>
          <a:lstStyle>
            <a:lvl1pPr marL="0" indent="0" algn="ctr">
              <a:buNone/>
              <a:defRPr sz="2400" b="1">
                <a:solidFill>
                  <a:srgbClr val="4A689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A884DA-4409-F87A-7F41-0E74E11F7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25F7A99-9094-E884-17B8-1798D02C4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24CF71-E0B1-9E10-3027-CF491754C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7105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FC5B7D-A141-B94A-F882-D7EA626EE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A1937B-8005-6102-9667-486842679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1FAAF1-8D94-5412-E7DD-17D810630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74CFCC-63D0-12F5-585B-40F607AFD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27407-58C4-A0DB-0EEC-D78E6138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283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E7A7CE-02E5-0FAF-259F-B85805B6D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52D7E6-ADFA-AFEA-5988-94A49A1C7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319809-5ECB-B653-CB48-001A4C818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BFDE7-FB1E-7EFD-085D-A0F635992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D2F52E-54E4-92B2-AA85-95931D07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90433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45B39C-897F-B29B-3A9B-B93CB8FFD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2D506-28CD-A6F6-DC71-2D6146B9F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CAD2E9-6B49-BE3D-6516-62A0647E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1CDA43-4D7F-1CCE-4092-F0939E2E6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C27BB7D-FDD2-0CDA-002C-A0944FC22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2359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76B2C-53B1-4908-5DEB-88F41B6B7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9ADAB4-B710-B568-CBE9-62075E9B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00D50A-C0D4-F62C-FFEC-AFE0426C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121D00-D7D0-AD2B-09F4-041064C4C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916EA3-585C-F6A1-5EA3-8206C287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5038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9FA68-A8D0-8371-ADAE-1196661C0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B936A8-ED61-202A-BF5B-E3F665C61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BDB334-77DF-40FA-523A-81FF369966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66052D-7790-95F1-1BAE-F22B09CB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DDE8DD-FCF7-80FB-0E01-8D8D47E77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A20A46-78A5-F513-6295-4D28D267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87324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C3683-3291-218C-FB64-7C73E35A3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44588C-81A2-2F12-84E3-87B4D04B8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F8E5B7-78C9-E27D-6BC5-6362B6DC7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2F89FF-1639-10EE-C2BB-A42914F97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E9C513E-F9E1-A630-6641-20F70D227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0D5E92F-3512-F55C-7019-D8EFF9CB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949BA05-86FF-D24D-8108-7F99B3DE3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F0FCD86-0BDA-2B9A-F73A-B72606567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023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68D18-369A-B96B-6B44-38DF4B3B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21D376D-AA45-BBD8-1255-CE1F75F61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38EDBBE-C756-CFB6-7521-3A1AA8F5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255829-F004-78A0-E7DB-6B90FE169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65940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B3C6D6A-8B41-B05A-FF68-A9A7741D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222F43-F695-B2FF-5849-EA89CB46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2F1F62-6C8A-EE34-DBD8-A5CAA4D8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76148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3DE9B-0C4B-B728-92BE-1A717FF7F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41E0C3-117E-9E30-1DF6-9FC274D2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48B25E9-DD3D-3880-F0D5-C0D748FE6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CE63C0-6F26-8F8B-D454-B3E44F9C0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02317B-9506-0F6B-6C1E-66E20201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EBA452-0D83-5407-7185-99E626CEF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4853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F48A49-B6F0-BB9A-A780-0C50BCC8D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D01071-0055-6D5E-4F74-DC70BC21DD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F097E95-4FDA-4029-6278-5D8CED4692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B2AA213-3E7E-5DDC-791F-63CDFF0A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7F7D76-628D-7ADB-86B0-67FE9BBD1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A9714FF-1C3E-BA91-8880-FF1CF4A4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44038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7DD40C-87AB-CB7A-C9C8-33161E4B05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3531C84-8049-698F-35C3-6418DE128782}"/>
              </a:ext>
            </a:extLst>
          </p:cNvPr>
          <p:cNvSpPr/>
          <p:nvPr userDrawn="1"/>
        </p:nvSpPr>
        <p:spPr>
          <a:xfrm>
            <a:off x="341745" y="304800"/>
            <a:ext cx="11554691" cy="6253018"/>
          </a:xfrm>
          <a:prstGeom prst="rect">
            <a:avLst/>
          </a:prstGeom>
          <a:solidFill>
            <a:schemeClr val="bg1"/>
          </a:solidFill>
          <a:ln w="63500" cmpd="thinThick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A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059B09-89E7-8D22-6092-7F856CDAF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20" y="503667"/>
            <a:ext cx="10515600" cy="5769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ru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E0E1A6-D1C4-98F4-97CB-7B6EA45CD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 err="1"/>
              <a:t>Четвертый</a:t>
            </a:r>
            <a:r>
              <a:rPr lang="ru-RU" dirty="0"/>
              <a:t> уровень</a:t>
            </a:r>
          </a:p>
          <a:p>
            <a:pPr lvl="4"/>
            <a:r>
              <a:rPr lang="ru-RU" dirty="0"/>
              <a:t>Пятый уровень</a:t>
            </a:r>
            <a:endParaRPr lang="ru-UA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450C98-299E-988E-7356-F70A1248C2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029F-3938-4374-B5D5-3C9D85BCF86F}" type="datetimeFigureOut">
              <a:rPr lang="ru-UA" smtClean="0"/>
              <a:t>08/01/2024</a:t>
            </a:fld>
            <a:endParaRPr lang="ru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2EB9D8-51AA-9DF8-94AF-C3E8291AFB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69A88B-D107-BFE5-3F3D-6152E57C9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8E25-FAA2-4EE9-A3B5-16D9D9DAE905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50708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8FDF85-F143-1A1C-9C3C-A111C87DB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5533" y="1"/>
            <a:ext cx="6334897" cy="5360002"/>
          </a:xfrm>
        </p:spPr>
        <p:txBody>
          <a:bodyPr>
            <a:norm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Дополнительная образовательная услуга</a:t>
            </a:r>
            <a:b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в МБДОУ – детский сад № 384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5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Игро</a:t>
            </a:r>
            <a:r>
              <a:rPr lang="ru-RU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строй»</a:t>
            </a:r>
            <a:endParaRPr lang="ru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54663C-0323-B0A0-50CD-D865626EE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9964" y="5022252"/>
            <a:ext cx="4886036" cy="836514"/>
          </a:xfrm>
        </p:spPr>
        <p:txBody>
          <a:bodyPr>
            <a:norm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Руководитель: Лукьянчикова Д.А</a:t>
            </a:r>
            <a:endParaRPr lang="ru-UA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2183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Конструкторы: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1448CC-C346-4031-A9C8-03BA668047E2}"/>
              </a:ext>
            </a:extLst>
          </p:cNvPr>
          <p:cNvSpPr txBox="1"/>
          <p:nvPr/>
        </p:nvSpPr>
        <p:spPr>
          <a:xfrm>
            <a:off x="5123935" y="1301854"/>
            <a:ext cx="6318422" cy="4401205"/>
          </a:xfrm>
          <a:prstGeom prst="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 LEGO Education </a:t>
            </a:r>
            <a:r>
              <a:rPr lang="ru-RU" sz="28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WeDo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2.0 — современный игровой набор, позволяющий развить навыки проектирования и ведения научной деятельности, абстрактное мышление, речевые навыки детей от 5 лет. Предназначен как для домашних занятий, так и для проведения уроков в старших группах дошкольных учреждений.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A5972D63-8F9C-45D3-9848-48ECA650A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35" y="2040701"/>
            <a:ext cx="4102443" cy="3076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1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Работы с набором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WeDo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2.0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F3DCCAFD-8B6E-45D8-B07B-F135AD975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20" y="1474573"/>
            <a:ext cx="3606039" cy="26937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>
            <a:extLst>
              <a:ext uri="{FF2B5EF4-FFF2-40B4-BE49-F238E27FC236}">
                <a16:creationId xmlns:a16="http://schemas.microsoft.com/office/drawing/2014/main" id="{67A9EE28-4317-4679-8E6C-CA814334D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7308" y="3789405"/>
            <a:ext cx="2957384" cy="22180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icture background">
            <a:extLst>
              <a:ext uri="{FF2B5EF4-FFF2-40B4-BE49-F238E27FC236}">
                <a16:creationId xmlns:a16="http://schemas.microsoft.com/office/drawing/2014/main" id="{B2D81A15-FDE4-463C-BD9B-681B1997F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988" y="1260389"/>
            <a:ext cx="2957385" cy="39566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500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Конструкторы: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1448CC-C346-4031-A9C8-03BA668047E2}"/>
              </a:ext>
            </a:extLst>
          </p:cNvPr>
          <p:cNvSpPr txBox="1"/>
          <p:nvPr/>
        </p:nvSpPr>
        <p:spPr>
          <a:xfrm>
            <a:off x="5123935" y="1301854"/>
            <a:ext cx="6318422" cy="4401205"/>
          </a:xfrm>
          <a:prstGeom prst="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Электронный </a:t>
            </a:r>
            <a:r>
              <a:rPr lang="ru-RU" sz="28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ru-RU" sz="2800" b="1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ЗНАТОК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для </a:t>
            </a:r>
            <a:r>
              <a:rPr lang="ru-RU" sz="2800" b="1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Arduino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START – это первый шаг в реальную робототехнику для детей от 5 лет! Уникальная возможность запрограммировать модуль </a:t>
            </a:r>
            <a:r>
              <a:rPr lang="ru-RU" sz="2800" b="1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Arduino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на 4 языках: </a:t>
            </a:r>
            <a:r>
              <a:rPr lang="ru-RU" sz="28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Graph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Z; С++; Python; </a:t>
            </a:r>
            <a:r>
              <a:rPr lang="ru-RU" sz="28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Scratch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Изучаем принципы работы микроконтроллеров! Управляем светом, звуком и электродвигателем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D550202B-4D15-4E87-A5D4-EFF764D05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20" y="1857571"/>
            <a:ext cx="4170834" cy="314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888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Работы с набором знаток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8B996F1F-0A93-4410-8E89-ADA965B7C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03" y="1301578"/>
            <a:ext cx="2603156" cy="19523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Picture background">
            <a:extLst>
              <a:ext uri="{FF2B5EF4-FFF2-40B4-BE49-F238E27FC236}">
                <a16:creationId xmlns:a16="http://schemas.microsoft.com/office/drawing/2014/main" id="{ADD075A8-80A3-43E3-94BE-52F17A0D2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303" y="3822357"/>
            <a:ext cx="2825580" cy="21191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Picture background">
            <a:extLst>
              <a:ext uri="{FF2B5EF4-FFF2-40B4-BE49-F238E27FC236}">
                <a16:creationId xmlns:a16="http://schemas.microsoft.com/office/drawing/2014/main" id="{5BD1C46D-7604-4273-92C6-18BAB3E0D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962" y="2279255"/>
            <a:ext cx="3674076" cy="27555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Picture background">
            <a:extLst>
              <a:ext uri="{FF2B5EF4-FFF2-40B4-BE49-F238E27FC236}">
                <a16:creationId xmlns:a16="http://schemas.microsoft.com/office/drawing/2014/main" id="{BE58DC1E-CDAD-4AA2-84FF-14F5C1713E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9383" y="925198"/>
            <a:ext cx="2328747" cy="23287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Picture background">
            <a:extLst>
              <a:ext uri="{FF2B5EF4-FFF2-40B4-BE49-F238E27FC236}">
                <a16:creationId xmlns:a16="http://schemas.microsoft.com/office/drawing/2014/main" id="{DB5E8F8A-74DD-4F0C-977C-756F8B117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0440" y="4159070"/>
            <a:ext cx="2964534" cy="19920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271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Планируемые результаты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1F1973-AA8A-41BD-8646-70352DA1929A}"/>
              </a:ext>
            </a:extLst>
          </p:cNvPr>
          <p:cNvSpPr txBox="1"/>
          <p:nvPr/>
        </p:nvSpPr>
        <p:spPr>
          <a:xfrm>
            <a:off x="794951" y="1336024"/>
            <a:ext cx="10968681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 ребенка к концу первого года освоения Программы: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различает основные формы конструктора;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совместной со взрослыми деятельности сооружает простые постройки;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 ребенка к концу второго года освоения Программы: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знает, называет и правильно использует детали строительного материала;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изменяет постройки, надстраивая и заменяя одни детали другими;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 ребенка к концу третьего года освоения Программы: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умеет анализировать постройки, рисунки;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знает строительные детали, их свойства;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умеет комбинировать детали, сочетая их по форме и величине, цвету;</a:t>
            </a:r>
          </a:p>
          <a:p>
            <a:endParaRPr lang="ru-RU" dirty="0"/>
          </a:p>
        </p:txBody>
      </p:sp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0AB7730D-6501-45A3-9A85-504A99498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865" y="4816651"/>
            <a:ext cx="2594919" cy="1410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725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Планируемые результаты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E4DEF3-E44A-4E5D-92D6-D1825D1D0CEF}"/>
              </a:ext>
            </a:extLst>
          </p:cNvPr>
          <p:cNvSpPr txBox="1"/>
          <p:nvPr/>
        </p:nvSpPr>
        <p:spPr>
          <a:xfrm>
            <a:off x="502508" y="1383604"/>
            <a:ext cx="1118698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 ребенка к концу четвертого года освоения Программы: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Способен конструировать по собственному замыслу;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Способен использовать простые схематические изображения для решения несложных задач;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Достижения ребенка к концу пятого года освоения Программы: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ребенок проявляет самостоятельность, инициативу, индивидуальность в конструктивной </a:t>
            </a:r>
          </a:p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экспериментирует в создании объекта;</a:t>
            </a:r>
          </a:p>
        </p:txBody>
      </p:sp>
      <p:pic>
        <p:nvPicPr>
          <p:cNvPr id="11266" name="Picture 2" descr="Picture background">
            <a:extLst>
              <a:ext uri="{FF2B5EF4-FFF2-40B4-BE49-F238E27FC236}">
                <a16:creationId xmlns:a16="http://schemas.microsoft.com/office/drawing/2014/main" id="{61D80CAC-0E9E-47AE-A934-A9A594FD4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967" y="3525795"/>
            <a:ext cx="3935313" cy="260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EA0F6394-F726-4829-B7B6-D300C8172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047" y="4471712"/>
            <a:ext cx="2733630" cy="176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142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510B8-2054-46A1-801E-25642FC88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97775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1F102-B500-044D-B150-F1882D7D6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Цель: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C8556E0-C359-4630-B8E0-66F431362540}"/>
              </a:ext>
            </a:extLst>
          </p:cNvPr>
          <p:cNvSpPr txBox="1"/>
          <p:nvPr/>
        </p:nvSpPr>
        <p:spPr>
          <a:xfrm>
            <a:off x="1359243" y="1446939"/>
            <a:ext cx="9473514" cy="1815882"/>
          </a:xfrm>
          <a:prstGeom prst="rect">
            <a:avLst/>
          </a:prstGeom>
          <a:ln w="5715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Содействовать развитию у детей дошкольного возраста способностей к техническому творчеству, предоставить им возможность творческой самореализации посредством овладения ЛЕГО-конструированием.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C224196-DE0B-4D08-860A-6EA29328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776" y="3987113"/>
            <a:ext cx="2681486" cy="2207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id="{A3340FC4-711C-45EE-9492-6FF5BF2ED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09" y="3785481"/>
            <a:ext cx="2119913" cy="240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DCDB4261-CA79-4F24-8145-22581AD13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061" y="3890027"/>
            <a:ext cx="2212317" cy="240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512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9C45-5498-884F-B1E1-489210D4F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4553" y="462478"/>
            <a:ext cx="10515600" cy="576984"/>
          </a:xfrm>
        </p:spPr>
        <p:txBody>
          <a:bodyPr>
            <a:noAutofit/>
          </a:bodyPr>
          <a:lstStyle/>
          <a:p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Задачи:</a:t>
            </a:r>
            <a:endParaRPr lang="en-UA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45713CC6-9899-4F8B-B894-BBF842BA3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978" y="4531869"/>
            <a:ext cx="3377386" cy="1966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9D609C6-35FC-4905-AFA9-D9E871C5DA03}"/>
              </a:ext>
            </a:extLst>
          </p:cNvPr>
          <p:cNvSpPr txBox="1"/>
          <p:nvPr/>
        </p:nvSpPr>
        <p:spPr>
          <a:xfrm>
            <a:off x="430299" y="1319246"/>
            <a:ext cx="11259065" cy="372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Практическое формирование и развитие инженерных и творческих компетенций.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Практическое формирование навыков работы с электронными компонентами и инструментами.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Погружение в мир технологии и механизированных приборов и машин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Интенсивное развитие пространственного мышления и мелкой моторики.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Стимулирование развития творческого и критического мышления, а также важнейших STEAM-компетенций: командной работы, социально-эмоциональных компетенций, стрессоустойчивости и адаптивности.</a:t>
            </a:r>
          </a:p>
        </p:txBody>
      </p:sp>
    </p:spTree>
    <p:extLst>
      <p:ext uri="{BB962C8B-B14F-4D97-AF65-F5344CB8AC3E}">
        <p14:creationId xmlns:p14="http://schemas.microsoft.com/office/powerpoint/2010/main" val="2787001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Режим занятий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32">
            <a:extLst>
              <a:ext uri="{FF2B5EF4-FFF2-40B4-BE49-F238E27FC236}">
                <a16:creationId xmlns:a16="http://schemas.microsoft.com/office/drawing/2014/main" id="{83FA04B4-1C4F-4A5C-9FCA-06D8E1AE0A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44514"/>
              </p:ext>
            </p:extLst>
          </p:nvPr>
        </p:nvGraphicFramePr>
        <p:xfrm>
          <a:off x="1795849" y="1601113"/>
          <a:ext cx="8133490" cy="153994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066745">
                  <a:extLst>
                    <a:ext uri="{9D8B030D-6E8A-4147-A177-3AD203B41FA5}">
                      <a16:colId xmlns:a16="http://schemas.microsoft.com/office/drawing/2014/main" val="959038274"/>
                    </a:ext>
                  </a:extLst>
                </a:gridCol>
                <a:gridCol w="4066745">
                  <a:extLst>
                    <a:ext uri="{9D8B030D-6E8A-4147-A177-3AD203B41FA5}">
                      <a16:colId xmlns:a16="http://schemas.microsoft.com/office/drawing/2014/main" val="1889192607"/>
                    </a:ext>
                  </a:extLst>
                </a:gridCol>
              </a:tblGrid>
              <a:tr h="465040">
                <a:tc>
                  <a:txBody>
                    <a:bodyPr/>
                    <a:lstStyle/>
                    <a:p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День недели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Время занятия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0989267"/>
                  </a:ext>
                </a:extLst>
              </a:tr>
              <a:tr h="500359"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Среда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 09:00 до 09:45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462612"/>
                  </a:ext>
                </a:extLst>
              </a:tr>
              <a:tr h="521430"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Пятница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с 09:00 до 09:45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2720"/>
                  </a:ext>
                </a:extLst>
              </a:tr>
            </a:tbl>
          </a:graphicData>
        </a:graphic>
      </p:graphicFrame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FA9FCE3A-847E-4D38-AB46-02AD3FDF0F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12" y="3308392"/>
            <a:ext cx="4061254" cy="304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5083638D-F4A5-41F9-99BC-FD53A6B4B3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6736" y="3429000"/>
            <a:ext cx="4292757" cy="282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42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Методы и средства 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71DBFD7B-BEB7-4C98-A2D8-5919E7B4EE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674498"/>
              </p:ext>
            </p:extLst>
          </p:nvPr>
        </p:nvGraphicFramePr>
        <p:xfrm>
          <a:off x="1276865" y="1451353"/>
          <a:ext cx="9929155" cy="4297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58892">
                  <a:extLst>
                    <a:ext uri="{9D8B030D-6E8A-4147-A177-3AD203B41FA5}">
                      <a16:colId xmlns:a16="http://schemas.microsoft.com/office/drawing/2014/main" val="4015749452"/>
                    </a:ext>
                  </a:extLst>
                </a:gridCol>
                <a:gridCol w="6270263">
                  <a:extLst>
                    <a:ext uri="{9D8B030D-6E8A-4147-A177-3AD203B41FA5}">
                      <a16:colId xmlns:a16="http://schemas.microsoft.com/office/drawing/2014/main" val="1825427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Методы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Описание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90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Наблюдение натурального объекта.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 процессе наблюдения и обследования предмета до занятия дети получают представление о его назначении в жизни, а также о закономерной связи между формой предмета, его размерами.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68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Показ и анализ образца.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Выполняется педагогом, когда дети не имеют достаточного опыта конструирования или когда они впервые сооружают постройку или поделку из бумаги.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46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Объяснение последовательности и способов выполнения постройки, игрушки, пояснения, вопросы.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Воспитатель продумывает вопросы, которые помогают выделить существенные особенности постройки, определяют последовательность ее изготовления. Вопросы должны направлять внимание ребенка не только на внешние признаки, но и на связи одних предметов с другими.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506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0422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Конструкторы: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C8A4FE-CA64-45F9-8D8B-556198EA3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20" y="1655187"/>
            <a:ext cx="4434531" cy="35476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1448CC-C346-4031-A9C8-03BA668047E2}"/>
              </a:ext>
            </a:extLst>
          </p:cNvPr>
          <p:cNvSpPr txBox="1"/>
          <p:nvPr/>
        </p:nvSpPr>
        <p:spPr>
          <a:xfrm>
            <a:off x="5486401" y="1809402"/>
            <a:ext cx="5848864" cy="3108543"/>
          </a:xfrm>
          <a:prstGeom prst="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АВРОРА </a:t>
            </a:r>
            <a:r>
              <a:rPr lang="ru-RU" sz="2800" b="0" i="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Robotics</a:t>
            </a:r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Олимп — комплексное STEAM решение для формирования базовых навыков программирования, вычислительного мышления и STEAM-компетенций </a:t>
            </a: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старших и подготовительных группах ДОУ</a:t>
            </a:r>
          </a:p>
        </p:txBody>
      </p:sp>
    </p:spTree>
    <p:extLst>
      <p:ext uri="{BB962C8B-B14F-4D97-AF65-F5344CB8AC3E}">
        <p14:creationId xmlns:p14="http://schemas.microsoft.com/office/powerpoint/2010/main" val="340504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Работы с набором Олимп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1690A1-513A-4041-B633-BDF161673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094" y="1416908"/>
            <a:ext cx="3321393" cy="4428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E8A26F-BF2F-4CD9-BD95-FF6FEA42A8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260" y="1721711"/>
            <a:ext cx="2958929" cy="394523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F1548B-8DA5-4EE1-9B09-9BE9605297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107" y="1976398"/>
            <a:ext cx="2767913" cy="36905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3441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Конструкторы: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1448CC-C346-4031-A9C8-03BA668047E2}"/>
              </a:ext>
            </a:extLst>
          </p:cNvPr>
          <p:cNvSpPr txBox="1"/>
          <p:nvPr/>
        </p:nvSpPr>
        <p:spPr>
          <a:xfrm>
            <a:off x="5486401" y="1809402"/>
            <a:ext cx="5848864" cy="3539430"/>
          </a:xfrm>
          <a:prstGeom prst="rect">
            <a:avLst/>
          </a:prstGeom>
          <a:ln w="57150">
            <a:prstDash val="lg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0" i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Набор "Первые механизмы 3.0" привносит элементы настоящей робототехники в дошкольное образование и начальные классы школы. Соберите модель с использование Хаба, входящего в набор, активируйте встроенные в Хаб моторы, и модель оживет! 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C7D415C0-DB86-45C7-A4DD-F59999864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20" y="1809402"/>
            <a:ext cx="4469028" cy="357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400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4D46C-1D23-8547-BB33-F0756F889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17" y="668423"/>
            <a:ext cx="10515600" cy="57698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Работы с набором первые механизмы 3.0</a:t>
            </a:r>
            <a:endParaRPr lang="en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C8A585-F445-49DB-A801-5F3FD42D7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2963" y="1862962"/>
            <a:ext cx="2810647" cy="37475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8607330-3C5E-48C4-8685-41F293544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034" y="2224216"/>
            <a:ext cx="2409568" cy="321275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Видео WhatsApp 2024-07-26 в 10.10.49_75ba8e2f">
            <a:hlinkClick r:id="" action="ppaction://media"/>
            <a:extLst>
              <a:ext uri="{FF2B5EF4-FFF2-40B4-BE49-F238E27FC236}">
                <a16:creationId xmlns:a16="http://schemas.microsoft.com/office/drawing/2014/main" id="{D849B9E3-715D-40E7-B1FD-D5458ED851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9490" y="1637291"/>
            <a:ext cx="2984672" cy="419887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175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567</Words>
  <Application>Microsoft Office PowerPoint</Application>
  <PresentationFormat>Широкоэкранный</PresentationFormat>
  <Paragraphs>58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Wingdings</vt:lpstr>
      <vt:lpstr>Тема Office</vt:lpstr>
      <vt:lpstr>Дополнительная образовательная услуга  в МБДОУ – детский сад № 384    «Игро – строй»</vt:lpstr>
      <vt:lpstr>Цель:</vt:lpstr>
      <vt:lpstr> Задачи:</vt:lpstr>
      <vt:lpstr>Режим занятий</vt:lpstr>
      <vt:lpstr>Методы и средства </vt:lpstr>
      <vt:lpstr>Конструкторы:</vt:lpstr>
      <vt:lpstr>Работы с набором Олимп</vt:lpstr>
      <vt:lpstr>Конструкторы:</vt:lpstr>
      <vt:lpstr>Работы с набором первые механизмы 3.0</vt:lpstr>
      <vt:lpstr>Конструкторы:</vt:lpstr>
      <vt:lpstr>Работы с набором WeDo 2.0</vt:lpstr>
      <vt:lpstr>Конструкторы:</vt:lpstr>
      <vt:lpstr>Работы с набором знаток</vt:lpstr>
      <vt:lpstr>Планируемые результаты</vt:lpstr>
      <vt:lpstr>Планируемые результаты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Марина Маркасьян</dc:creator>
  <cp:lastModifiedBy>darya Lukanchicova</cp:lastModifiedBy>
  <cp:revision>11</cp:revision>
  <dcterms:created xsi:type="dcterms:W3CDTF">2023-02-10T14:28:12Z</dcterms:created>
  <dcterms:modified xsi:type="dcterms:W3CDTF">2024-08-01T16:43:31Z</dcterms:modified>
</cp:coreProperties>
</file>