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8" r:id="rId8"/>
    <p:sldId id="266" r:id="rId9"/>
    <p:sldId id="265" r:id="rId10"/>
    <p:sldId id="267" r:id="rId11"/>
    <p:sldId id="271" r:id="rId12"/>
    <p:sldId id="270" r:id="rId13"/>
    <p:sldId id="269" r:id="rId14"/>
    <p:sldId id="263" r:id="rId15"/>
    <p:sldId id="272" r:id="rId16"/>
    <p:sldId id="273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700"/>
    <a:srgbClr val="C06900"/>
    <a:srgbClr val="FFB154"/>
    <a:srgbClr val="4A6894"/>
    <a:srgbClr val="8CA3C5"/>
    <a:srgbClr val="F68700"/>
    <a:srgbClr val="1F3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8FA97-15A9-3466-DA82-ED1FC39AE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FA71C9A-C121-A93C-9BCD-69BF387716AD}"/>
              </a:ext>
            </a:extLst>
          </p:cNvPr>
          <p:cNvSpPr/>
          <p:nvPr userDrawn="1"/>
        </p:nvSpPr>
        <p:spPr>
          <a:xfrm>
            <a:off x="588818" y="371183"/>
            <a:ext cx="6126019" cy="5985167"/>
          </a:xfrm>
          <a:prstGeom prst="ellipse">
            <a:avLst/>
          </a:prstGeom>
          <a:solidFill>
            <a:schemeClr val="bg1"/>
          </a:solidFill>
          <a:ln w="1270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6470-F61C-040D-40DD-BC69C2E68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1973701"/>
            <a:ext cx="5682672" cy="2910598"/>
          </a:xfrm>
          <a:ln cmpd="thickThin">
            <a:noFill/>
          </a:ln>
        </p:spPr>
        <p:txBody>
          <a:bodyPr anchor="ctr" anchorCtr="0">
            <a:normAutofit/>
          </a:bodyPr>
          <a:lstStyle>
            <a:lvl1pPr algn="ctr">
              <a:defRPr sz="7200" b="1">
                <a:solidFill>
                  <a:srgbClr val="DA77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1EE35D-95DA-D6F2-C08D-2E77295CE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4" y="4908497"/>
            <a:ext cx="5107709" cy="818048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4A68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884DA-4409-F87A-7F41-0E74E11F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F7A99-9094-E884-17B8-1798D02C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4CF71-E0B1-9E10-3027-CF491754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1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C5B7D-A141-B94A-F882-D7EA626E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A1937B-8005-6102-9667-486842679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FAAF1-8D94-5412-E7DD-17D81063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4CFCC-63D0-12F5-585B-40F607AF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27407-58C4-A0DB-0EEC-D78E6138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832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E7A7CE-02E5-0FAF-259F-B85805B6D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52D7E6-ADFA-AFEA-5988-94A49A1C7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19809-5ECB-B653-CB48-001A4C8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BFDE7-FB1E-7EFD-085D-A0F63599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2F52E-54E4-92B2-AA85-95931D0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04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39C-897F-B29B-3A9B-B93CB8FF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2D506-28CD-A6F6-DC71-2D6146B9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AD2E9-6B49-BE3D-6516-62A0647E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CDA43-4D7F-1CCE-4092-F0939E2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7BB7D-FDD2-0CDA-002C-A0944FC2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359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6B2C-53B1-4908-5DEB-88F41B6B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ADAB4-B710-B568-CBE9-62075E9B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0D50A-C0D4-F62C-FFEC-AFE0426C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21D00-D7D0-AD2B-09F4-041064C4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16EA3-585C-F6A1-5EA3-8206C287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38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9FA68-A8D0-8371-ADAE-1196661C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936A8-ED61-202A-BF5B-E3F665C61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BDB334-77DF-40FA-523A-81FF36996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6052D-7790-95F1-1BAE-F22B09CB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DE8DD-FCF7-80FB-0E01-8D8D47E7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20A46-78A5-F513-6295-4D28D267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3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C3683-3291-218C-FB64-7C73E35A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4588C-81A2-2F12-84E3-87B4D04B8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F8E5B7-78C9-E27D-6BC5-6362B6DC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F89FF-1639-10EE-C2BB-A42914F97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9C513E-F9E1-A630-6641-20F70D227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5E92F-3512-F55C-7019-D8EFF9CB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49BA05-86FF-D24D-8108-7F99B3DE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0FCD86-0BDA-2B9A-F73A-B7260656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23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68D18-369A-B96B-6B44-38DF4B3B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1D376D-AA45-BBD8-1255-CE1F75F6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8EDBBE-C756-CFB6-7521-3A1AA8F5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255829-F004-78A0-E7DB-6B90FE16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59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3C6D6A-8B41-B05A-FF68-A9A7741D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222F43-F695-B2FF-5849-EA89CB46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F1F62-6C8A-EE34-DBD8-A5CAA4D8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614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3DE9B-0C4B-B728-92BE-1A717FF7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E0C3-117E-9E30-1DF6-9FC274D2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B25E9-DD3D-3880-F0D5-C0D748FE6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E63C0-6F26-8F8B-D454-B3E44F9C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2317B-9506-0F6B-6C1E-66E20201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BA452-0D83-5407-7185-99E626CE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853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8A49-B6F0-BB9A-A780-0C50BCC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D01071-0055-6D5E-4F74-DC70BC21D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97E95-4FDA-4029-6278-5D8CED469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2AA213-3E7E-5DDC-791F-63CDFF0A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7F7D76-628D-7ADB-86B0-67FE9BBD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714FF-1C3E-BA91-8880-FF1CF4A4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03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DD40C-87AB-CB7A-C9C8-33161E4B05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531C84-8049-698F-35C3-6418DE128782}"/>
              </a:ext>
            </a:extLst>
          </p:cNvPr>
          <p:cNvSpPr/>
          <p:nvPr userDrawn="1"/>
        </p:nvSpPr>
        <p:spPr>
          <a:xfrm>
            <a:off x="341745" y="304800"/>
            <a:ext cx="11554691" cy="6253018"/>
          </a:xfrm>
          <a:prstGeom prst="rect">
            <a:avLst/>
          </a:prstGeom>
          <a:solidFill>
            <a:schemeClr val="bg1"/>
          </a:solidFill>
          <a:ln w="635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59B09-89E7-8D22-6092-7F856CDA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0" y="503667"/>
            <a:ext cx="10515600" cy="57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E0E1A6-D1C4-98F4-97CB-7B6EA45C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50C98-299E-988E-7356-F70A1248C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029F-3938-4374-B5D5-3C9D85BCF86F}" type="datetimeFigureOut">
              <a:rPr lang="ru-UA" smtClean="0"/>
              <a:t>08/01/2024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EB9D8-51AA-9DF8-94AF-C3E8291AF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9A88B-D107-BFE5-3F3D-6152E57C9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8E25-FAA2-4EE9-A3B5-16D9D9DAE9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70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FDF85-F143-1A1C-9C3C-A111C87D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533" y="1"/>
            <a:ext cx="6334897" cy="5360002"/>
          </a:xfrm>
        </p:spPr>
        <p:txBody>
          <a:bodyPr>
            <a:norm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Дополнительная образовательная услуга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МБДОУ – детский сад № 384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строй»</a:t>
            </a:r>
            <a:endParaRPr lang="ru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4663C-0323-B0A0-50CD-D865626EE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964" y="5022252"/>
            <a:ext cx="4886036" cy="836514"/>
          </a:xfrm>
        </p:spPr>
        <p:txBody>
          <a:bodyPr>
            <a:norm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Руководитель: Лукьянчикова Д.А</a:t>
            </a:r>
            <a:endParaRPr lang="ru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Конструкторы: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448CC-C346-4031-A9C8-03BA668047E2}"/>
              </a:ext>
            </a:extLst>
          </p:cNvPr>
          <p:cNvSpPr txBox="1"/>
          <p:nvPr/>
        </p:nvSpPr>
        <p:spPr>
          <a:xfrm>
            <a:off x="5123935" y="1301854"/>
            <a:ext cx="6318422" cy="4401205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Конструктор LEGO Education </a:t>
            </a:r>
            <a:r>
              <a:rPr lang="ru-RU" sz="28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WeDo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2.0 — современный игровой набор, позволяющий развить навыки проектирования и ведения научной деятельности, абстрактное мышление, речевые навыки детей от 5 лет. Предназначен как для домашних занятий, так и для проведения уроков в старших группах дошкольных учреждений.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A5972D63-8F9C-45D3-9848-48ECA650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" y="2040701"/>
            <a:ext cx="4102443" cy="30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набором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2.0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F3DCCAFD-8B6E-45D8-B07B-F135AD97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0" y="1474573"/>
            <a:ext cx="3606039" cy="2693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67A9EE28-4317-4679-8E6C-CA814334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08" y="3789405"/>
            <a:ext cx="2957384" cy="2218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>
            <a:extLst>
              <a:ext uri="{FF2B5EF4-FFF2-40B4-BE49-F238E27FC236}">
                <a16:creationId xmlns:a16="http://schemas.microsoft.com/office/drawing/2014/main" id="{B2D81A15-FDE4-463C-BD9B-681B1997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260389"/>
            <a:ext cx="2957385" cy="3956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0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Конструкторы: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448CC-C346-4031-A9C8-03BA668047E2}"/>
              </a:ext>
            </a:extLst>
          </p:cNvPr>
          <p:cNvSpPr txBox="1"/>
          <p:nvPr/>
        </p:nvSpPr>
        <p:spPr>
          <a:xfrm>
            <a:off x="5123935" y="1301854"/>
            <a:ext cx="6318422" cy="4401205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 </a:t>
            </a:r>
            <a:r>
              <a:rPr lang="ru-RU" sz="2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конструктор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ЗНАТОК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для </a:t>
            </a:r>
            <a:r>
              <a:rPr lang="ru-RU" sz="28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START – это первый шаг в реальную робототехнику для детей от 5 лет! Уникальная возможность запрограммировать модуль </a:t>
            </a:r>
            <a:r>
              <a:rPr lang="ru-RU" sz="28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на 4 языках: </a:t>
            </a:r>
            <a:r>
              <a:rPr lang="ru-RU" sz="28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Z; С++; Python; </a:t>
            </a:r>
            <a:r>
              <a:rPr lang="ru-RU" sz="28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Изучаем принципы работы микроконтроллеров! Управляем светом, звуком и электродвигателем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D550202B-4D15-4E87-A5D4-EFF764D0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0" y="1857571"/>
            <a:ext cx="4170834" cy="3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8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набором знаток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8B996F1F-0A93-4410-8E89-ADA965B7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3" y="1301578"/>
            <a:ext cx="2603156" cy="19523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ADD075A8-80A3-43E3-94BE-52F17A0D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3" y="3822357"/>
            <a:ext cx="2825580" cy="2119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>
            <a:extLst>
              <a:ext uri="{FF2B5EF4-FFF2-40B4-BE49-F238E27FC236}">
                <a16:creationId xmlns:a16="http://schemas.microsoft.com/office/drawing/2014/main" id="{5BD1C46D-7604-4273-92C6-18BAB3E0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62" y="2279255"/>
            <a:ext cx="3674076" cy="2755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>
            <a:extLst>
              <a:ext uri="{FF2B5EF4-FFF2-40B4-BE49-F238E27FC236}">
                <a16:creationId xmlns:a16="http://schemas.microsoft.com/office/drawing/2014/main" id="{BE58DC1E-CDAD-4AA2-84FF-14F5C171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83" y="925198"/>
            <a:ext cx="2328747" cy="2328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icture background">
            <a:extLst>
              <a:ext uri="{FF2B5EF4-FFF2-40B4-BE49-F238E27FC236}">
                <a16:creationId xmlns:a16="http://schemas.microsoft.com/office/drawing/2014/main" id="{DB5E8F8A-74DD-4F0C-977C-756F8B11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40" y="4159070"/>
            <a:ext cx="2964534" cy="1992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7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Планируемые результаты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1F1973-AA8A-41BD-8646-70352DA1929A}"/>
              </a:ext>
            </a:extLst>
          </p:cNvPr>
          <p:cNvSpPr txBox="1"/>
          <p:nvPr/>
        </p:nvSpPr>
        <p:spPr>
          <a:xfrm>
            <a:off x="794951" y="1336024"/>
            <a:ext cx="1096868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ребенка к концу первого года освоения Программы: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различает основные формы конструктора;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совместной со взрослыми деятельности сооружает простые постройки;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ребенка к концу второго года освоения Программы: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знает, называет и правильно использует детали строительного материала;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изменяет постройки, надстраивая и заменяя одни детали другими;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ребенка к концу третьего года освоения Программы: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умеет анализировать постройки, рисунки;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знает строительные детали, их свойства;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умеет комбинировать детали, сочетая их по форме и величине, цвету;</a:t>
            </a:r>
          </a:p>
          <a:p>
            <a:endParaRPr lang="ru-RU" dirty="0"/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0AB7730D-6501-45A3-9A85-504A9949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65" y="4816651"/>
            <a:ext cx="2594919" cy="141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2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Планируемые результаты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4DEF3-E44A-4E5D-92D6-D1825D1D0CEF}"/>
              </a:ext>
            </a:extLst>
          </p:cNvPr>
          <p:cNvSpPr txBox="1"/>
          <p:nvPr/>
        </p:nvSpPr>
        <p:spPr>
          <a:xfrm>
            <a:off x="502508" y="1383604"/>
            <a:ext cx="111869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ребенка к концу четвертого года освоения Программы: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Способен конструировать по собственному замыслу;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Способен использовать простые схематические изображения для решения несложных задач;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ребенка к концу пятого года освоения Программы: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ребенок проявляет самостоятельность, инициативу, индивидуальность в конструктивной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экспериментирует в создании объекта;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61D80CAC-0E9E-47AE-A934-A9A594FD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67" y="3525795"/>
            <a:ext cx="3935313" cy="26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EA0F6394-F726-4829-B7B6-D300C817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47" y="4471712"/>
            <a:ext cx="2733630" cy="17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4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510B8-2054-46A1-801E-25642FC88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9777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8556E0-C359-4630-B8E0-66F431362540}"/>
              </a:ext>
            </a:extLst>
          </p:cNvPr>
          <p:cNvSpPr txBox="1"/>
          <p:nvPr/>
        </p:nvSpPr>
        <p:spPr>
          <a:xfrm>
            <a:off x="1359243" y="1446939"/>
            <a:ext cx="9473514" cy="1815882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ЛЕГО-конструированием.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C224196-DE0B-4D08-860A-6EA29328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76" y="3987113"/>
            <a:ext cx="2681486" cy="22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3340FC4-711C-45EE-9492-6FF5BF2E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9" y="3785481"/>
            <a:ext cx="2119913" cy="24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DCDB4261-CA79-4F24-8145-22581AD1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61" y="3890027"/>
            <a:ext cx="2212317" cy="24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1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553" y="462478"/>
            <a:ext cx="10515600" cy="576984"/>
          </a:xfrm>
        </p:spPr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Задачи:</a:t>
            </a:r>
            <a:endParaRPr lang="en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5713CC6-9899-4F8B-B894-BBF842BA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78" y="4531869"/>
            <a:ext cx="3377386" cy="19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9D609C6-35FC-4905-AFA9-D9E871C5DA03}"/>
              </a:ext>
            </a:extLst>
          </p:cNvPr>
          <p:cNvSpPr txBox="1"/>
          <p:nvPr/>
        </p:nvSpPr>
        <p:spPr>
          <a:xfrm>
            <a:off x="430299" y="1319246"/>
            <a:ext cx="11259065" cy="372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Практическое формирование и развитие инженерных и творческих компетенций.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Практическое формирование навыков работы с электронными компонентами и инструментами.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Погружение в мир технологии и механизированных приборов и машин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Интенсивное развитие пространственного мышления и мелкой моторики.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 развития творческого и критического мышления, а также важнейших STEAM-компетенций: командной работы, социально-эмоциональных компетенций, стрессоустойчивости и адаптивности.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78700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занятий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32">
            <a:extLst>
              <a:ext uri="{FF2B5EF4-FFF2-40B4-BE49-F238E27FC236}">
                <a16:creationId xmlns:a16="http://schemas.microsoft.com/office/drawing/2014/main" id="{83FA04B4-1C4F-4A5C-9FCA-06D8E1AE0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4514"/>
              </p:ext>
            </p:extLst>
          </p:nvPr>
        </p:nvGraphicFramePr>
        <p:xfrm>
          <a:off x="1795849" y="1601113"/>
          <a:ext cx="8133490" cy="15399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66745">
                  <a:extLst>
                    <a:ext uri="{9D8B030D-6E8A-4147-A177-3AD203B41FA5}">
                      <a16:colId xmlns:a16="http://schemas.microsoft.com/office/drawing/2014/main" val="959038274"/>
                    </a:ext>
                  </a:extLst>
                </a:gridCol>
                <a:gridCol w="4066745">
                  <a:extLst>
                    <a:ext uri="{9D8B030D-6E8A-4147-A177-3AD203B41FA5}">
                      <a16:colId xmlns:a16="http://schemas.microsoft.com/office/drawing/2014/main" val="1889192607"/>
                    </a:ext>
                  </a:extLst>
                </a:gridCol>
              </a:tblGrid>
              <a:tr h="465040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День недели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занятия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89267"/>
                  </a:ext>
                </a:extLst>
              </a:tr>
              <a:tr h="500359">
                <a:tc>
                  <a:txBody>
                    <a:bodyPr/>
                    <a:lstStyle/>
                    <a:p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09:00 до 09:45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62612"/>
                  </a:ext>
                </a:extLst>
              </a:tr>
              <a:tr h="521430">
                <a:tc>
                  <a:txBody>
                    <a:bodyPr/>
                    <a:lstStyle/>
                    <a:p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Пятница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09:00 до 09:45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72720"/>
                  </a:ext>
                </a:extLst>
              </a:tr>
            </a:tbl>
          </a:graphicData>
        </a:graphic>
      </p:graphicFrame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FA9FCE3A-847E-4D38-AB46-02AD3FDF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2" y="3308392"/>
            <a:ext cx="4061254" cy="30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5083638D-F4A5-41F9-99BC-FD53A6B4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6736" y="3429000"/>
            <a:ext cx="4292757" cy="28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 средства 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1DBFD7B-BEB7-4C98-A2D8-5919E7B4E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74498"/>
              </p:ext>
            </p:extLst>
          </p:nvPr>
        </p:nvGraphicFramePr>
        <p:xfrm>
          <a:off x="1276865" y="1451353"/>
          <a:ext cx="9929155" cy="429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58892">
                  <a:extLst>
                    <a:ext uri="{9D8B030D-6E8A-4147-A177-3AD203B41FA5}">
                      <a16:colId xmlns:a16="http://schemas.microsoft.com/office/drawing/2014/main" val="4015749452"/>
                    </a:ext>
                  </a:extLst>
                </a:gridCol>
                <a:gridCol w="6270263">
                  <a:extLst>
                    <a:ext uri="{9D8B030D-6E8A-4147-A177-3AD203B41FA5}">
                      <a16:colId xmlns:a16="http://schemas.microsoft.com/office/drawing/2014/main" val="182542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Наблюдение натурального объекта.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процессе наблюдения и обследования предмета до занятия дети получают представление о его назначении в жизни, а также о закономерной связи между формой предмета, его размерами.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8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 и анализ образца.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Выполняется педагогом, когда дети не имеют достаточного опыта конструирования или когда они впервые сооружают постройку или поделку из бумаги.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Объяснение последовательности и способов выполнения постройки, игрушки, пояснения, вопросы.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 продумывает вопросы, которые помогают выделить существенные особенности постройки, определяют последовательность ее изготовления. Вопросы должны направлять внимание ребенка не только на внешние признаки, но и на связи одних предметов с другими.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0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42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Конструкторы: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C8A4FE-CA64-45F9-8D8B-556198EA3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0" y="1655187"/>
            <a:ext cx="4434531" cy="3547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448CC-C346-4031-A9C8-03BA668047E2}"/>
              </a:ext>
            </a:extLst>
          </p:cNvPr>
          <p:cNvSpPr txBox="1"/>
          <p:nvPr/>
        </p:nvSpPr>
        <p:spPr>
          <a:xfrm>
            <a:off x="5486401" y="1809402"/>
            <a:ext cx="5848864" cy="3108543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АВРОРА </a:t>
            </a:r>
            <a:r>
              <a:rPr lang="ru-RU" sz="28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Robotics</a:t>
            </a:r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Олимп — комплексное STEAM решение для формирования базовых навыков программирования, вычислительного мышления и STEAM-компетенций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старших и подготовительных группах ДОУ</a:t>
            </a:r>
          </a:p>
        </p:txBody>
      </p:sp>
    </p:spTree>
    <p:extLst>
      <p:ext uri="{BB962C8B-B14F-4D97-AF65-F5344CB8AC3E}">
        <p14:creationId xmlns:p14="http://schemas.microsoft.com/office/powerpoint/2010/main" val="340504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набором Олимп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1690A1-513A-4041-B633-BDF16167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4" y="1416908"/>
            <a:ext cx="3321393" cy="44285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E8A26F-BF2F-4CD9-BD95-FF6FEA42A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60" y="1721711"/>
            <a:ext cx="2958929" cy="3945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F1548B-8DA5-4EE1-9B09-9BE960529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07" y="1976398"/>
            <a:ext cx="2767913" cy="3690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344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Конструкторы: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448CC-C346-4031-A9C8-03BA668047E2}"/>
              </a:ext>
            </a:extLst>
          </p:cNvPr>
          <p:cNvSpPr txBox="1"/>
          <p:nvPr/>
        </p:nvSpPr>
        <p:spPr>
          <a:xfrm>
            <a:off x="5486401" y="1809402"/>
            <a:ext cx="5848864" cy="3539430"/>
          </a:xfrm>
          <a:prstGeom prst="rect">
            <a:avLst/>
          </a:prstGeom>
          <a:ln w="5715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 "Первые механизмы 3.0" привносит элементы настоящей робототехники в дошкольное образование и начальные классы школы. Соберите модель с использование Хаба, входящего в набор, активируйте встроенные в Хаб моторы, и модель оживет! 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D415C0-DB86-45C7-A4DD-F5999986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0" y="1809402"/>
            <a:ext cx="4469028" cy="35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0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17" y="668423"/>
            <a:ext cx="10515600" cy="5769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с набором первые механизмы 3.0</a:t>
            </a:r>
            <a:endParaRPr lang="en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C8A585-F445-49DB-A801-5F3FD42D7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63" y="1862962"/>
            <a:ext cx="2810647" cy="3747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607330-3C5E-48C4-8685-41F293544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34" y="2224216"/>
            <a:ext cx="2409568" cy="3212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Видео WhatsApp 2024-07-26 в 10.10.49_75ba8e2f">
            <a:hlinkClick r:id="" action="ppaction://media"/>
            <a:extLst>
              <a:ext uri="{FF2B5EF4-FFF2-40B4-BE49-F238E27FC236}">
                <a16:creationId xmlns:a16="http://schemas.microsoft.com/office/drawing/2014/main" id="{D849B9E3-715D-40E7-B1FD-D5458ED851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490" y="1637291"/>
            <a:ext cx="2984672" cy="4198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17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567</Words>
  <Application>Microsoft Office PowerPoint</Application>
  <PresentationFormat>Широкоэкранный</PresentationFormat>
  <Paragraphs>58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Тема Office</vt:lpstr>
      <vt:lpstr>Дополнительная образовательная услуга  в МБДОУ – детский сад № 384    «Игро – строй»</vt:lpstr>
      <vt:lpstr>Цель:</vt:lpstr>
      <vt:lpstr> Задачи:</vt:lpstr>
      <vt:lpstr>Режим занятий</vt:lpstr>
      <vt:lpstr>Методы и средства </vt:lpstr>
      <vt:lpstr>Конструкторы:</vt:lpstr>
      <vt:lpstr>Работы с набором Олимп</vt:lpstr>
      <vt:lpstr>Конструкторы:</vt:lpstr>
      <vt:lpstr>Работы с набором первые механизмы 3.0</vt:lpstr>
      <vt:lpstr>Конструкторы:</vt:lpstr>
      <vt:lpstr>Работы с набором WeDo 2.0</vt:lpstr>
      <vt:lpstr>Конструкторы:</vt:lpstr>
      <vt:lpstr>Работы с набором знаток</vt:lpstr>
      <vt:lpstr>Планируемые результаты</vt:lpstr>
      <vt:lpstr>Планируемые результаты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darya Lukanchicova</cp:lastModifiedBy>
  <cp:revision>11</cp:revision>
  <dcterms:created xsi:type="dcterms:W3CDTF">2023-02-10T14:28:12Z</dcterms:created>
  <dcterms:modified xsi:type="dcterms:W3CDTF">2024-08-01T16:43:31Z</dcterms:modified>
</cp:coreProperties>
</file>