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7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9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2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4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21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7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9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0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2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0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1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93215-7182-4EFF-A4ED-D90E7CE462B0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47343-8CC2-4057-84E4-AB7F3887D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3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932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26334" y="777371"/>
            <a:ext cx="78252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«Чемоданчик 112»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662" y="2280505"/>
            <a:ext cx="6103326" cy="457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333374" y="3534930"/>
            <a:ext cx="7129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5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Антитеррористическая</a:t>
            </a:r>
          </a:p>
          <a:p>
            <a:pPr lvl="0" algn="ctr"/>
            <a:r>
              <a:rPr lang="ru-RU" sz="45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9563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60811" y="321976"/>
            <a:ext cx="85279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Игра «Рюкзачок безопасности!» –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Что взять с собой, чтобы не быть в опасности? 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49" y="1480890"/>
            <a:ext cx="4554874" cy="341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5" y="1359825"/>
            <a:ext cx="4877715" cy="365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69192" y="3304509"/>
            <a:ext cx="3043237" cy="405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7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0687" y="593438"/>
            <a:ext cx="763677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Картинки «Где </a:t>
            </a:r>
            <a:r>
              <a:rPr lang="ru-RU" sz="3200" b="1" u="sng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можеть</a:t>
            </a:r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 быть установлено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взрывное устройство» - вот «сюрприз»!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Смотрим, знаем, запоминаем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и в опасность мы не попадаем!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4232"/>
            <a:ext cx="4929189" cy="369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161" y="3142135"/>
            <a:ext cx="4950423" cy="371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4" y="298104"/>
            <a:ext cx="3481515" cy="261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1500"/>
          <a:stretch/>
        </p:blipFill>
        <p:spPr>
          <a:xfrm rot="5400000">
            <a:off x="5120561" y="4236442"/>
            <a:ext cx="2089303" cy="314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8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0811" y="250538"/>
            <a:ext cx="762215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Фонарь, чтоб осветить дорогу в темноте.</a:t>
            </a:r>
          </a:p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Бутылочка с водой, чтоб жажду утолить в беде.</a:t>
            </a:r>
          </a:p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Телефон, чтоб связь держать.</a:t>
            </a:r>
          </a:p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Аптечка, чтоб раны залечить свои.</a:t>
            </a:r>
          </a:p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Паспорт – важный документ! </a:t>
            </a:r>
          </a:p>
          <a:p>
            <a:pPr lvl="0" algn="ctr"/>
            <a:r>
              <a:rPr lang="ru-RU" sz="28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Личность подтвердит и тебя защитит.</a:t>
            </a:r>
            <a:endParaRPr lang="ru-RU" sz="28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43127"/>
            <a:ext cx="4929188" cy="369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90" y="3043127"/>
            <a:ext cx="4781697" cy="358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23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95663" y="951399"/>
            <a:ext cx="5656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Содержание продукта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81163" y="1720840"/>
            <a:ext cx="85153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	Сундучок</a:t>
            </a:r>
            <a:r>
              <a:rPr lang="ru-RU" sz="2400" b="1" dirty="0"/>
              <a:t>, сделанный детьми в рамках антитеррористической тематики, актуален как инструмент воспитания, обучения и творческого развития. Он помогает в доступной форме донести до детей важные социальные и образовательные ценности, при этом развивая их навыки и эмоциональную сферу. </a:t>
            </a:r>
            <a:endParaRPr lang="ru-RU" sz="2400" b="1" dirty="0" smtClean="0"/>
          </a:p>
          <a:p>
            <a:pPr algn="just"/>
            <a:r>
              <a:rPr lang="ru-RU" sz="2400" b="1" dirty="0"/>
              <a:t>	</a:t>
            </a:r>
            <a:r>
              <a:rPr lang="ru-RU" sz="2400" b="1" dirty="0" smtClean="0"/>
              <a:t>Ключевое </a:t>
            </a:r>
            <a:r>
              <a:rPr lang="ru-RU" sz="2400" b="1" dirty="0"/>
              <a:t>условие эффективности такой работы — системный подход и деликатное отношение к теме, чтобы не вызвать у детей страха или тревоги.</a:t>
            </a:r>
          </a:p>
        </p:txBody>
      </p:sp>
    </p:spTree>
    <p:extLst>
      <p:ext uri="{BB962C8B-B14F-4D97-AF65-F5344CB8AC3E}">
        <p14:creationId xmlns:p14="http://schemas.microsoft.com/office/powerpoint/2010/main" val="24386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9612" y="772489"/>
            <a:ext cx="1077277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2500" b="1" dirty="0" smtClean="0"/>
              <a:t>Интеграция</a:t>
            </a:r>
            <a:r>
              <a:rPr lang="ru-RU" sz="2500" b="1" dirty="0"/>
              <a:t> теории и практики в игровой форме.</a:t>
            </a:r>
            <a:r>
              <a:rPr lang="ru-RU" sz="2500" dirty="0"/>
              <a:t> Обычно обучение детей безопасности сводится либо к сухим правилам, либо к развлекательным играм. Сундучок объединяет оба элемента в одной интерактивной форме.</a:t>
            </a:r>
          </a:p>
          <a:p>
            <a:pPr algn="just"/>
            <a:r>
              <a:rPr lang="ru-RU" sz="2500" b="1" dirty="0" smtClean="0"/>
              <a:t>	Предметная</a:t>
            </a:r>
            <a:r>
              <a:rPr lang="ru-RU" sz="2500" b="1" dirty="0"/>
              <a:t> наглядность.</a:t>
            </a:r>
            <a:r>
              <a:rPr lang="ru-RU" sz="2500" dirty="0"/>
              <a:t> Сундучок — не плакат и не книжка, а осязаемый объект, который можно открывать, доставать содержимое, трогать. Это усиливает </a:t>
            </a:r>
            <a:r>
              <a:rPr lang="ru-RU" sz="2500" dirty="0" err="1"/>
              <a:t>вовлечённость</a:t>
            </a:r>
            <a:r>
              <a:rPr lang="ru-RU" sz="2500" dirty="0"/>
              <a:t> и запоминание.</a:t>
            </a:r>
          </a:p>
          <a:p>
            <a:pPr algn="just"/>
            <a:r>
              <a:rPr lang="ru-RU" sz="2500" b="1" dirty="0" smtClean="0"/>
              <a:t>	Возрастная</a:t>
            </a:r>
            <a:r>
              <a:rPr lang="ru-RU" sz="2500" b="1" dirty="0"/>
              <a:t> адаптация сложных понятий.</a:t>
            </a:r>
            <a:r>
              <a:rPr lang="ru-RU" sz="2500" dirty="0"/>
              <a:t> Термины «терроризм», «теракт» подаются через доступные образы и символы, без травмирующих деталей.</a:t>
            </a:r>
          </a:p>
          <a:p>
            <a:pPr algn="just"/>
            <a:r>
              <a:rPr lang="ru-RU" sz="2500" b="1" dirty="0" smtClean="0"/>
              <a:t>	Мультисенсорное</a:t>
            </a:r>
            <a:r>
              <a:rPr lang="ru-RU" sz="2500" b="1" dirty="0"/>
              <a:t> восприятие.</a:t>
            </a:r>
            <a:r>
              <a:rPr lang="ru-RU" sz="2500" dirty="0"/>
              <a:t> Дети не только видят и слышат, но и действуют: раскрашивают, играют, прокладывают маршруты. Это задействует разные каналы усвоения информации.</a:t>
            </a:r>
          </a:p>
          <a:p>
            <a:pPr algn="just"/>
            <a:r>
              <a:rPr lang="ru-RU" sz="2500" b="1" dirty="0" smtClean="0"/>
              <a:t>	Персонализация</a:t>
            </a:r>
            <a:r>
              <a:rPr lang="ru-RU" sz="2500" b="1" dirty="0"/>
              <a:t> обучения.</a:t>
            </a:r>
            <a:r>
              <a:rPr lang="ru-RU" sz="2500" dirty="0"/>
              <a:t> Каждый элемент </a:t>
            </a:r>
            <a:r>
              <a:rPr lang="ru-RU" sz="2500" dirty="0" smtClean="0"/>
              <a:t>сундучка</a:t>
            </a:r>
            <a:r>
              <a:rPr lang="ru-RU" sz="2500" dirty="0"/>
              <a:t> создан руками самих детей, что делает знания «своими», а не навязанными извне</a:t>
            </a:r>
            <a:r>
              <a:rPr lang="ru-RU" sz="2500" dirty="0" smtClean="0"/>
              <a:t>.</a:t>
            </a:r>
            <a:endParaRPr lang="ru-RU" sz="2500" b="1" dirty="0" smtClean="0">
              <a:latin typeface="-apple-syste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82217" y="3048"/>
            <a:ext cx="4650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Новизна </a:t>
            </a:r>
            <a:r>
              <a:rPr lang="ru-RU" sz="4400" b="1" u="sng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продукта</a:t>
            </a:r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88" y="1012954"/>
            <a:ext cx="105727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u="sng" dirty="0">
                <a:solidFill>
                  <a:prstClr val="black"/>
                </a:solidFill>
                <a:latin typeface="-apple-system"/>
              </a:rPr>
              <a:t>Сундучок </a:t>
            </a:r>
            <a:r>
              <a:rPr lang="ru-RU" sz="2200" b="1" u="sng" dirty="0" smtClean="0">
                <a:solidFill>
                  <a:prstClr val="black"/>
                </a:solidFill>
                <a:latin typeface="-apple-system"/>
              </a:rPr>
              <a:t>полностью укомплектован:</a:t>
            </a:r>
          </a:p>
          <a:p>
            <a:pPr lvl="0" algn="ctr"/>
            <a:endParaRPr lang="ru-RU" sz="2200" b="1" u="sng" dirty="0">
              <a:solidFill>
                <a:prstClr val="black"/>
              </a:solidFill>
              <a:latin typeface="-apple-system"/>
            </a:endParaRPr>
          </a:p>
          <a:p>
            <a:pPr lvl="0">
              <a:buFont typeface="+mj-lt"/>
              <a:buAutoNum type="arabicPeriod"/>
            </a:pPr>
            <a:r>
              <a:rPr lang="ru-RU" sz="2200" b="1" dirty="0" smtClean="0">
                <a:solidFill>
                  <a:prstClr val="black"/>
                </a:solidFill>
                <a:latin typeface="-apple-system"/>
              </a:rPr>
              <a:t>Даёт</a:t>
            </a: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 базовые понятия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в доступной форме без травмирующих деталей.</a:t>
            </a:r>
          </a:p>
          <a:p>
            <a:pPr lvl="0">
              <a:buFont typeface="+mj-lt"/>
              <a:buAutoNum type="arabicPeriod"/>
            </a:pP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Обучает правилам поведения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через визуальные подсказки и алгоритмы.</a:t>
            </a:r>
          </a:p>
          <a:p>
            <a:pPr lvl="0">
              <a:buFont typeface="+mj-lt"/>
              <a:buAutoNum type="arabicPeriod"/>
            </a:pP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Развивает бдительность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через условные изображения подозрительных предметов.</a:t>
            </a:r>
          </a:p>
          <a:p>
            <a:pPr lvl="0">
              <a:buFont typeface="+mj-lt"/>
              <a:buAutoNum type="arabicPeriod"/>
            </a:pP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Закрепляет знания практикой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: игры, раскраски, маршруты.</a:t>
            </a:r>
          </a:p>
          <a:p>
            <a:pPr lvl="0">
              <a:buFont typeface="+mj-lt"/>
              <a:buAutoNum type="arabicPeriod"/>
            </a:pP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Формирует позитивный образ безопасности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(защита, помощь, командная работа).</a:t>
            </a:r>
          </a:p>
          <a:p>
            <a:pPr lvl="0">
              <a:buFont typeface="+mj-lt"/>
              <a:buAutoNum type="arabicPeriod"/>
            </a:pP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Соответствует возрасту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: использует игровые методы, яркие образы, короткие формулировки.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latin typeface="-apple-system"/>
              </a:rPr>
              <a:t>	Такой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подход обеспечивает </a:t>
            </a:r>
            <a:r>
              <a:rPr lang="ru-RU" sz="2200" b="1" dirty="0">
                <a:solidFill>
                  <a:prstClr val="black"/>
                </a:solidFill>
                <a:latin typeface="-apple-system"/>
              </a:rPr>
              <a:t>целостное восприятие темы</a:t>
            </a:r>
            <a:r>
              <a:rPr lang="ru-RU" sz="2200" dirty="0">
                <a:solidFill>
                  <a:prstClr val="black"/>
                </a:solidFill>
                <a:latin typeface="-apple-system"/>
              </a:rPr>
              <a:t> — от теории к практике, от знаний к действиям, от тревоги к уверенности в своих силах.</a:t>
            </a:r>
            <a:endParaRPr lang="ru-RU" sz="2200" dirty="0">
              <a:solidFill>
                <a:prstClr val="black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9348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59"/>
            <a:ext cx="12192000" cy="68519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913" y="-288429"/>
            <a:ext cx="1158716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-apple-system"/>
            </a:endParaRPr>
          </a:p>
          <a:p>
            <a:r>
              <a:rPr lang="ru-RU" b="1" u="sng" dirty="0">
                <a:latin typeface="-apple-system"/>
              </a:rPr>
              <a:t>1. </a:t>
            </a:r>
            <a:r>
              <a:rPr lang="ru-RU" b="1" u="sng" dirty="0" smtClean="0">
                <a:latin typeface="-apple-system"/>
              </a:rPr>
              <a:t>Цель: </a:t>
            </a:r>
            <a:r>
              <a:rPr lang="ru-RU" dirty="0" smtClean="0">
                <a:latin typeface="-apple-system"/>
              </a:rPr>
              <a:t>формирование </a:t>
            </a:r>
            <a:r>
              <a:rPr lang="ru-RU" dirty="0">
                <a:latin typeface="-apple-system"/>
              </a:rPr>
              <a:t> у детей </a:t>
            </a:r>
            <a:r>
              <a:rPr lang="ru-RU" dirty="0" smtClean="0">
                <a:latin typeface="-apple-system"/>
              </a:rPr>
              <a:t>6 -7</a:t>
            </a:r>
            <a:r>
              <a:rPr lang="ru-RU" dirty="0">
                <a:latin typeface="-apple-system"/>
              </a:rPr>
              <a:t> лет основы антитеррористической безопасности через творческую и игровую деятельность.</a:t>
            </a:r>
          </a:p>
          <a:p>
            <a:r>
              <a:rPr lang="ru-RU" b="1" u="sng" dirty="0">
                <a:latin typeface="-apple-system"/>
              </a:rPr>
              <a:t>2. Задачи</a:t>
            </a:r>
            <a:endParaRPr lang="ru-RU" u="sng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познакомить с базовыми понятиями (терроризм, теракт, </a:t>
            </a:r>
            <a:r>
              <a:rPr lang="ru-RU" dirty="0" smtClean="0">
                <a:latin typeface="-apple-system"/>
              </a:rPr>
              <a:t>террор)</a:t>
            </a:r>
            <a:r>
              <a:rPr lang="ru-RU" dirty="0">
                <a:latin typeface="-apple-system"/>
              </a:rPr>
              <a:t> в доступной форме;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обучить правилам безопасного поведения;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развить навыки распознавания потенциально опасных объектов;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сформировать алгоритм действий при опасности;</a:t>
            </a:r>
          </a:p>
          <a:p>
            <a:r>
              <a:rPr lang="ru-RU" b="1" u="sng" dirty="0" smtClean="0">
                <a:latin typeface="-apple-system"/>
              </a:rPr>
              <a:t>3</a:t>
            </a:r>
            <a:r>
              <a:rPr lang="ru-RU" b="1" u="sng" dirty="0">
                <a:latin typeface="-apple-system"/>
              </a:rPr>
              <a:t>. Гипотеза</a:t>
            </a:r>
            <a:endParaRPr lang="ru-RU" u="sng" dirty="0">
              <a:latin typeface="-apple-system"/>
            </a:endParaRPr>
          </a:p>
          <a:p>
            <a:r>
              <a:rPr lang="ru-RU" dirty="0">
                <a:latin typeface="-apple-system"/>
              </a:rPr>
              <a:t>Создание сундучка с игровыми и творческими элементами повысит осведомлённость детей о безопасности, снизит тревожность и улучшит усвоение правил.</a:t>
            </a:r>
          </a:p>
          <a:p>
            <a:r>
              <a:rPr lang="ru-RU" b="1" u="sng" dirty="0">
                <a:latin typeface="-apple-system"/>
              </a:rPr>
              <a:t>4. Объект исследования</a:t>
            </a:r>
            <a:endParaRPr lang="ru-RU" u="sng" dirty="0">
              <a:latin typeface="-apple-system"/>
            </a:endParaRPr>
          </a:p>
          <a:p>
            <a:r>
              <a:rPr lang="ru-RU" dirty="0">
                <a:latin typeface="-apple-system"/>
              </a:rPr>
              <a:t>Процесс формирования основ антитеррористической безопасности у детей 6–7 лет.</a:t>
            </a:r>
          </a:p>
          <a:p>
            <a:r>
              <a:rPr lang="ru-RU" b="1" u="sng" dirty="0">
                <a:latin typeface="-apple-system"/>
              </a:rPr>
              <a:t>5. Предмет исследования</a:t>
            </a:r>
            <a:endParaRPr lang="ru-RU" u="sng" dirty="0">
              <a:latin typeface="-apple-system"/>
            </a:endParaRPr>
          </a:p>
          <a:p>
            <a:r>
              <a:rPr lang="ru-RU" dirty="0">
                <a:latin typeface="-apple-system"/>
              </a:rPr>
              <a:t>Использование интерактивного дидактического пособия «Сундучок безопасности» для обучения детей правилам антитеррористической безопасности.</a:t>
            </a:r>
          </a:p>
          <a:p>
            <a:r>
              <a:rPr lang="ru-RU" b="1" u="sng" dirty="0">
                <a:latin typeface="-apple-system"/>
              </a:rPr>
              <a:t>6. Теоретическая часть</a:t>
            </a:r>
            <a:endParaRPr lang="ru-RU" u="sng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адаптированные понятия: «терроризм», «теракт», </a:t>
            </a:r>
            <a:r>
              <a:rPr lang="ru-RU" dirty="0" smtClean="0">
                <a:latin typeface="-apple-system"/>
              </a:rPr>
              <a:t>«террор»;</a:t>
            </a:r>
            <a:endParaRPr lang="ru-RU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-apple-system"/>
              </a:rPr>
              <a:t>правила поведения (не трогать незнакомые предметы, сообщить взрослому, номера </a:t>
            </a:r>
            <a:r>
              <a:rPr lang="ru-RU" dirty="0">
                <a:latin typeface="KaTeX_Main"/>
              </a:rPr>
              <a:t>112</a:t>
            </a:r>
            <a:r>
              <a:rPr lang="ru-RU" dirty="0">
                <a:latin typeface="-apple-system"/>
              </a:rPr>
              <a:t>, </a:t>
            </a:r>
            <a:r>
              <a:rPr lang="ru-RU" dirty="0">
                <a:latin typeface="KaTeX_Main"/>
              </a:rPr>
              <a:t>02</a:t>
            </a:r>
            <a:r>
              <a:rPr lang="ru-RU" dirty="0" smtClean="0">
                <a:latin typeface="-apple-system"/>
              </a:rPr>
              <a:t>);</a:t>
            </a:r>
            <a:endParaRPr lang="ru-RU" dirty="0">
              <a:latin typeface="-apple-system"/>
            </a:endParaRPr>
          </a:p>
          <a:p>
            <a:r>
              <a:rPr lang="ru-RU" b="1" u="sng" dirty="0">
                <a:latin typeface="-apple-system"/>
              </a:rPr>
              <a:t>7. Практическая </a:t>
            </a:r>
            <a:r>
              <a:rPr lang="ru-RU" b="1" u="sng" dirty="0" smtClean="0">
                <a:latin typeface="-apple-system"/>
              </a:rPr>
              <a:t>часть</a:t>
            </a:r>
            <a:r>
              <a:rPr lang="ru-RU" u="sng" dirty="0" smtClean="0">
                <a:latin typeface="-apple-system"/>
              </a:rPr>
              <a:t> </a:t>
            </a:r>
            <a:r>
              <a:rPr lang="ru-RU" dirty="0" smtClean="0">
                <a:latin typeface="-apple-system"/>
              </a:rPr>
              <a:t>(в</a:t>
            </a:r>
            <a:r>
              <a:rPr lang="ru-RU" dirty="0">
                <a:latin typeface="-apple-system"/>
              </a:rPr>
              <a:t> сундучке </a:t>
            </a:r>
            <a:r>
              <a:rPr lang="ru-RU" dirty="0" smtClean="0">
                <a:latin typeface="-apple-system"/>
              </a:rPr>
              <a:t>содержатся):</a:t>
            </a:r>
            <a:endParaRPr lang="ru-RU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-apple-system"/>
              </a:rPr>
              <a:t>игры:</a:t>
            </a:r>
            <a:r>
              <a:rPr lang="ru-RU" dirty="0">
                <a:latin typeface="-apple-system"/>
              </a:rPr>
              <a:t> «Найди подозрительный предмет», «Что делать</a:t>
            </a:r>
            <a:r>
              <a:rPr lang="ru-RU" dirty="0" smtClean="0">
                <a:latin typeface="-apple-system"/>
              </a:rPr>
              <a:t>?»;</a:t>
            </a:r>
            <a:endParaRPr lang="ru-RU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latin typeface="-apple-system"/>
              </a:rPr>
              <a:t>раскраски:</a:t>
            </a:r>
            <a:r>
              <a:rPr lang="ru-RU" dirty="0">
                <a:latin typeface="-apple-system"/>
              </a:rPr>
              <a:t> с образами безопасности и условными изображениями подозрительных предметов;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latin typeface="-apple-system"/>
              </a:rPr>
              <a:t>маршрут</a:t>
            </a:r>
            <a:r>
              <a:rPr lang="ru-RU" b="1" dirty="0">
                <a:latin typeface="-apple-system"/>
              </a:rPr>
              <a:t> до укрытия: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схема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передвижения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к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безопасной</a:t>
            </a:r>
            <a:r>
              <a:rPr lang="ru-RU" dirty="0">
                <a:latin typeface="-apple-system"/>
              </a:rPr>
              <a:t> </a:t>
            </a:r>
            <a:r>
              <a:rPr lang="ru-RU" dirty="0" smtClean="0">
                <a:latin typeface="-apple-system"/>
              </a:rPr>
              <a:t>зоне.</a:t>
            </a:r>
            <a:endParaRPr lang="ru-RU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5101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8131" y="1084332"/>
            <a:ext cx="116157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 smtClean="0">
                <a:solidFill>
                  <a:prstClr val="black"/>
                </a:solidFill>
                <a:latin typeface="-apple-system"/>
              </a:rPr>
              <a:t>универсальная</a:t>
            </a: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 цветовая гамма</a:t>
            </a: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 (белый — безопасность/защита, чёрный — запрет/опасность, красный — тревога/сигнал);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модульная система на липучках</a:t>
            </a: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 — позволяет быстро менять содержимое.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Как трансформируется:</a:t>
            </a:r>
            <a:endParaRPr lang="ru-RU" altLang="ru-RU" dirty="0">
              <a:solidFill>
                <a:prstClr val="black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Замена теоретической части:</a:t>
            </a:r>
            <a:endParaRPr lang="ru-RU" altLang="ru-RU" dirty="0">
              <a:solidFill>
                <a:prstClr val="black"/>
              </a:solidFill>
              <a:latin typeface="-apple-system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карточки с понятиями «терроризм», «теракт» → на другие темы безопасности (пожарная, дорожная и т. д.);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обновление правил поведения и номеров экстренных служб под новую тему.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Смена игровых элементов:</a:t>
            </a:r>
            <a:endParaRPr lang="ru-RU" altLang="ru-RU" dirty="0">
              <a:solidFill>
                <a:prstClr val="black"/>
              </a:solidFill>
              <a:latin typeface="-apple-system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подбор игр под конкретную тему (например, «Найди подозрительный предмет» → «Найди источник огня» для пожарной безопасности);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адаптация маршрутов эвакуации/укрытия под новые сценарии.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Обновление визуальных материалов:</a:t>
            </a:r>
            <a:endParaRPr lang="ru-RU" altLang="ru-RU" dirty="0">
              <a:solidFill>
                <a:prstClr val="black"/>
              </a:solidFill>
              <a:latin typeface="-apple-system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замена знаков и символов (антитеррористические → противопожарные, дорожные и т. п.);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добавление тематических раскрасок, схем, иллюстраций.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lang="ru-RU" altLang="ru-RU" b="1" dirty="0">
                <a:solidFill>
                  <a:prstClr val="black"/>
                </a:solidFill>
                <a:latin typeface="-apple-system"/>
              </a:rPr>
              <a:t>Гибкость под ситуацию:</a:t>
            </a:r>
            <a:endParaRPr lang="ru-RU" altLang="ru-RU" dirty="0">
              <a:solidFill>
                <a:prstClr val="black"/>
              </a:solidFill>
              <a:latin typeface="-apple-system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упрощение или усложнение материалов в зависимости от возраста детей;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учёт эмоционального состояния (минимизация «тревожных» элементов для тревожных детей);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prstClr val="black"/>
                </a:solidFill>
                <a:latin typeface="-apple-system"/>
              </a:rPr>
              <a:t>адаптация под мероприятие (праздник, экскурсия, учебная тревога).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3470" y="284303"/>
            <a:ext cx="6942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Основа трансформируемости:</a:t>
            </a:r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6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57224" y="2094794"/>
            <a:ext cx="11534775" cy="8538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5660" rIns="0" bIns="2856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14526" y="1340613"/>
            <a:ext cx="86153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u="sng" dirty="0" smtClean="0">
              <a:latin typeface="-apple-system"/>
            </a:endParaRPr>
          </a:p>
          <a:p>
            <a:pPr algn="ctr"/>
            <a:endParaRPr lang="ru-RU" sz="2800" b="1" u="sng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-apple-system"/>
              </a:rPr>
              <a:t>один сундучок заменяет несколько пособий;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-apple-system"/>
              </a:rPr>
              <a:t>экономия времени и ресурсов педагога;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-apple-system"/>
              </a:rPr>
              <a:t>поддержание интереса детей за счёт разнообразия заданий;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-apple-system"/>
              </a:rPr>
              <a:t>комплексное развитие навыков (познавательных, социальных, эмоциональных);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latin typeface="-apple-system"/>
              </a:rPr>
              <a:t>возможность использовать в разных форматах: индивидуальные занятия, групповые игры, тематические недели, работа с родителями.</a:t>
            </a:r>
            <a:endParaRPr lang="ru-RU" sz="2800" b="0" i="0" dirty="0">
              <a:effectLst/>
              <a:latin typeface="-apple-syste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1327" y="1073593"/>
            <a:ext cx="9005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Преимущества </a:t>
            </a:r>
            <a:r>
              <a:rPr lang="ru-RU" sz="4000" b="1" u="sng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полифункциональности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34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25" y="-103846"/>
            <a:ext cx="11191875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Перспектива развития «Чемоданчика 112»</a:t>
            </a:r>
            <a:endParaRPr lang="ru-RU" sz="2200" b="1" u="sng" dirty="0" smtClean="0">
              <a:solidFill>
                <a:prstClr val="black"/>
              </a:solidFill>
              <a:latin typeface="-apple-system"/>
            </a:endParaRPr>
          </a:p>
          <a:p>
            <a:pPr lvl="0" algn="ctr"/>
            <a:endParaRPr lang="ru-RU" sz="2200" b="1" u="sng" dirty="0">
              <a:solidFill>
                <a:prstClr val="black"/>
              </a:solidFill>
              <a:latin typeface="-apple-system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-apple-system"/>
              </a:rPr>
              <a:t>Перспективы связаны с расширением тематики, форматов и вовлечением участников: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Расширение тематики безопасности: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пожарная безопасность (номера </a:t>
            </a:r>
            <a:r>
              <a:rPr lang="ru-RU" sz="1600" dirty="0">
                <a:solidFill>
                  <a:prstClr val="black"/>
                </a:solidFill>
                <a:latin typeface="KaTeX_Main"/>
              </a:rPr>
              <a:t>101</a:t>
            </a:r>
            <a:r>
              <a:rPr lang="ru-RU" sz="1600" dirty="0">
                <a:solidFill>
                  <a:prstClr val="black"/>
                </a:solidFill>
                <a:latin typeface="-apple-system"/>
              </a:rPr>
              <a:t>, </a:t>
            </a:r>
            <a:r>
              <a:rPr lang="ru-RU" sz="1600" dirty="0">
                <a:solidFill>
                  <a:prstClr val="black"/>
                </a:solidFill>
                <a:latin typeface="KaTeX_Main"/>
              </a:rPr>
              <a:t>112</a:t>
            </a:r>
            <a:r>
              <a:rPr lang="ru-RU" sz="1600" dirty="0">
                <a:solidFill>
                  <a:prstClr val="black"/>
                </a:solidFill>
                <a:latin typeface="-apple-system"/>
              </a:rPr>
              <a:t>; признаки пожара);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дорожная безопасность (правила перехода улицы, дорожные знаки);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личная безопасность (общение с незнакомцами, поведение дома без взрослых).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Добавление цифровых элементов: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аудиозаписи (звуки тревоги, инструкции);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QR‑коды со ссылками на обучающие мультфильмы или интерактивные </a:t>
            </a:r>
            <a:r>
              <a:rPr lang="ru-RU" sz="1600" dirty="0" smtClean="0">
                <a:solidFill>
                  <a:prstClr val="black"/>
                </a:solidFill>
                <a:latin typeface="-apple-system"/>
              </a:rPr>
              <a:t>игры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Интерактивные модули: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«сундучок подсказок» — свитки с правилами</a:t>
            </a:r>
            <a:r>
              <a:rPr lang="ru-RU" sz="1600" dirty="0" smtClean="0">
                <a:solidFill>
                  <a:prstClr val="black"/>
                </a:solidFill>
                <a:latin typeface="-apple-system"/>
              </a:rPr>
              <a:t>;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«коробка храбрости» — призы за правильные ответы (</a:t>
            </a:r>
            <a:r>
              <a:rPr lang="ru-RU" sz="1600" dirty="0" err="1">
                <a:solidFill>
                  <a:prstClr val="black"/>
                </a:solidFill>
                <a:latin typeface="-apple-system"/>
              </a:rPr>
              <a:t>стикеры</a:t>
            </a:r>
            <a:r>
              <a:rPr lang="ru-RU" sz="1600" dirty="0">
                <a:solidFill>
                  <a:prstClr val="black"/>
                </a:solidFill>
                <a:latin typeface="-apple-system"/>
              </a:rPr>
              <a:t>, значки).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Вовлечение родителей и сообщества: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домашние задания («нарисуй безопасный маршрут от дома до сада»);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б</a:t>
            </a:r>
            <a:r>
              <a:rPr lang="ru-RU" sz="1600" dirty="0" smtClean="0">
                <a:solidFill>
                  <a:prstClr val="black"/>
                </a:solidFill>
                <a:latin typeface="-apple-system"/>
              </a:rPr>
              <a:t>уклеты, рекомендации;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Развитие игровых форматов: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сюжетно‑ролевые игры («МЧС», «Учебная тревога»);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 err="1">
                <a:solidFill>
                  <a:prstClr val="black"/>
                </a:solidFill>
                <a:latin typeface="-apple-system"/>
              </a:rPr>
              <a:t>квесты</a:t>
            </a:r>
            <a:r>
              <a:rPr lang="ru-RU" sz="1600" dirty="0">
                <a:solidFill>
                  <a:prstClr val="black"/>
                </a:solidFill>
                <a:latin typeface="-apple-system"/>
              </a:rPr>
              <a:t> по детскому саду с поиском безопасных зон</a:t>
            </a:r>
            <a:r>
              <a:rPr lang="ru-RU" sz="1600" dirty="0" smtClean="0">
                <a:solidFill>
                  <a:prstClr val="black"/>
                </a:solidFill>
                <a:latin typeface="-apple-system"/>
              </a:rPr>
              <a:t>;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Постепенное усложнение: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для младших (6 лет) — простые правила, яркие знаки, короткие истории;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для старших (7+ лет) — развёрнутые сценарии, анализ ситуаций, командные задания.</a:t>
            </a:r>
          </a:p>
          <a:p>
            <a:pPr lvl="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-apple-system"/>
              </a:rPr>
              <a:t>Интеграция с образовательными программами:</a:t>
            </a:r>
            <a:endParaRPr lang="ru-RU" sz="1600" dirty="0">
              <a:solidFill>
                <a:prstClr val="black"/>
              </a:solidFill>
              <a:latin typeface="-apple-system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включение в календарно‑тематическое планирование ДОУ;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использование на тематических неделях безопасности;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-apple-system"/>
              </a:rPr>
              <a:t>применение в рамках патриотического воспитания и основ гражданской ответственности</a:t>
            </a:r>
            <a:r>
              <a:rPr lang="ru-RU" sz="1400" dirty="0">
                <a:solidFill>
                  <a:prstClr val="black"/>
                </a:solidFill>
                <a:latin typeface="-apple-system"/>
              </a:rPr>
              <a:t>.</a:t>
            </a:r>
            <a:endParaRPr lang="ru-RU" sz="1400" dirty="0">
              <a:solidFill>
                <a:prstClr val="black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98118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62"/>
            <a:ext cx="12192000" cy="68545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62036" y="220467"/>
            <a:ext cx="628531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Здравствуйте, друзья!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 Есть у нас секрет простой!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 Он всегда у нас под рукой!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Наш чемоданчик – друг большой!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0803" y="1882376"/>
            <a:ext cx="4264821" cy="568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124700" y="1790700"/>
            <a:ext cx="43434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22291" b="6458"/>
          <a:stretch/>
        </p:blipFill>
        <p:spPr>
          <a:xfrm>
            <a:off x="1159425" y="83140"/>
            <a:ext cx="2643186" cy="251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1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51575" y="393413"/>
            <a:ext cx="95102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Тут есть карточки: «Что такое терроризм», </a:t>
            </a:r>
          </a:p>
          <a:p>
            <a:pPr algn="ctr"/>
            <a:r>
              <a:rPr lang="ru-RU" sz="3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«</a:t>
            </a:r>
            <a:r>
              <a:rPr lang="ru-RU" sz="3000" b="1" u="sng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терракт</a:t>
            </a:r>
            <a:r>
              <a:rPr lang="ru-RU" sz="3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», «кто такой террорист»</a:t>
            </a:r>
          </a:p>
          <a:p>
            <a:pPr algn="ctr"/>
            <a:r>
              <a:rPr lang="ru-RU" sz="30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Это нужно знать, чтобы опасность вовремя распознать!</a:t>
            </a:r>
            <a:endParaRPr lang="ru-RU" sz="3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2429401"/>
            <a:ext cx="5900736" cy="442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70545" y="1794553"/>
            <a:ext cx="4271435" cy="569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2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94054" y="257268"/>
            <a:ext cx="62329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В нём есть игры!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Чтобы всё скорей узнать и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 про безопасность помнить, знать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4520" y="1537032"/>
            <a:ext cx="4432697" cy="591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59" y="2470483"/>
            <a:ext cx="5391149" cy="404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4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65887" y="529621"/>
            <a:ext cx="51750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Правила – чтоб не бояться!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Как себя вести? Что делать?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Чтобы зло не одолело!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33450" y="1809751"/>
            <a:ext cx="4143374" cy="552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19" y="2628902"/>
            <a:ext cx="5353048" cy="401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2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25016" y="294908"/>
            <a:ext cx="5742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Интернет – мир большой!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Правила безопасности знаем и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 в сети не оплошаем! 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56429"/>
            <a:ext cx="5486403" cy="4114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156430"/>
            <a:ext cx="5519738" cy="413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75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1791" y="613092"/>
            <a:ext cx="61003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Скорая, полиция, пожарные-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Наши верные друзья, отважные!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0353"/>
            <a:ext cx="6024562" cy="4518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53" r="11092"/>
          <a:stretch/>
        </p:blipFill>
        <p:spPr>
          <a:xfrm rot="16200000">
            <a:off x="995479" y="1962035"/>
            <a:ext cx="3871975" cy="586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3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45727" y="347136"/>
            <a:ext cx="57867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Раскраски – яркий цвет!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Антитеррористический привет!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2306" y="5777734"/>
            <a:ext cx="49525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Красим смело, без забот.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Безопасность – наш почёт!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8030"/>
          <a:stretch/>
        </p:blipFill>
        <p:spPr>
          <a:xfrm>
            <a:off x="159416" y="2027262"/>
            <a:ext cx="5995987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5070" r="8866" b="2222"/>
          <a:stretch/>
        </p:blipFill>
        <p:spPr>
          <a:xfrm rot="16200000">
            <a:off x="7058205" y="1040988"/>
            <a:ext cx="4171952" cy="565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6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3527" y="3048"/>
            <a:ext cx="561115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Карта – вот маршрут такой!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Пройди по заданию – герой!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Знаем, где идти, куда бежать, </a:t>
            </a:r>
          </a:p>
          <a:p>
            <a:pPr lvl="0" algn="ctr"/>
            <a:r>
              <a:rPr lang="ru-RU" sz="3200" b="1" u="sng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Чтоб беду нам избежать!</a:t>
            </a:r>
            <a:endParaRPr lang="ru-RU" sz="3200" b="1" u="sng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1281112"/>
            <a:ext cx="4043363" cy="539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5000"/>
          <a:stretch/>
        </p:blipFill>
        <p:spPr>
          <a:xfrm rot="5400000">
            <a:off x="6189102" y="1031052"/>
            <a:ext cx="43719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6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267</Words>
  <Application>Microsoft Office PowerPoint</Application>
  <PresentationFormat>Широкоэкранный</PresentationFormat>
  <Paragraphs>130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KaTeX_Main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2026-03-17T05:00:09Z</dcterms:created>
  <dcterms:modified xsi:type="dcterms:W3CDTF">2026-03-18T12:00:01Z</dcterms:modified>
</cp:coreProperties>
</file>