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4" r:id="rId5"/>
    <p:sldId id="262" r:id="rId6"/>
    <p:sldId id="265" r:id="rId7"/>
    <p:sldId id="260" r:id="rId8"/>
    <p:sldId id="266" r:id="rId9"/>
    <p:sldId id="261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69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72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1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4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16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6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2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87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0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0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9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0AD99E-A819-43F2-BB7E-AE9BECAD868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DE2FB4-ADDE-475A-BEF3-A06FDD8976D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46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slide" Target="slide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5" Type="http://schemas.openxmlformats.org/officeDocument/2006/relationships/audio" Target="../media/audio1.wav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slide" Target="slide1.xml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4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slide" Target="slide4.xml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2" Type="http://schemas.openxmlformats.org/officeDocument/2006/relationships/image" Target="../media/image9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slide" Target="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6.png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5.png"/><Relationship Id="rId18" Type="http://schemas.openxmlformats.org/officeDocument/2006/relationships/image" Target="../media/image3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24.png"/><Relationship Id="rId17" Type="http://schemas.openxmlformats.org/officeDocument/2006/relationships/slide" Target="slide1.xml"/><Relationship Id="rId2" Type="http://schemas.openxmlformats.org/officeDocument/2006/relationships/image" Target="../media/image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2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11" Type="http://schemas.openxmlformats.org/officeDocument/2006/relationships/image" Target="../media/image23.png"/><Relationship Id="rId5" Type="http://schemas.openxmlformats.org/officeDocument/2006/relationships/slide" Target="slide7.xml"/><Relationship Id="rId15" Type="http://schemas.openxmlformats.org/officeDocument/2006/relationships/slide" Target="slide1.xml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20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slide" Target="slide1.xml"/><Relationship Id="rId2" Type="http://schemas.openxmlformats.org/officeDocument/2006/relationships/image" Target="../media/image4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slide" Target="slide8.xml"/><Relationship Id="rId10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9.xml"/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8.png"/><Relationship Id="rId5" Type="http://schemas.openxmlformats.org/officeDocument/2006/relationships/image" Target="../media/image30.png"/><Relationship Id="rId15" Type="http://schemas.openxmlformats.org/officeDocument/2006/relationships/slide" Target="slide1.xml"/><Relationship Id="rId10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39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3.png"/><Relationship Id="rId2" Type="http://schemas.openxmlformats.org/officeDocument/2006/relationships/image" Target="../media/image41.png"/><Relationship Id="rId16" Type="http://schemas.openxmlformats.org/officeDocument/2006/relationships/slide" Target="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11" Type="http://schemas.openxmlformats.org/officeDocument/2006/relationships/image" Target="../media/image47.png"/><Relationship Id="rId5" Type="http://schemas.openxmlformats.org/officeDocument/2006/relationships/image" Target="../media/image8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3664" y="461665"/>
            <a:ext cx="8712516" cy="2827211"/>
          </a:xfrm>
        </p:spPr>
        <p:txBody>
          <a:bodyPr/>
          <a:lstStyle/>
          <a:p>
            <a:pPr algn="ctr"/>
            <a:r>
              <a:rPr lang="ru-RU" b="1"/>
              <a:t>«Сбор </a:t>
            </a:r>
            <a:r>
              <a:rPr lang="ru-RU" b="1" dirty="0"/>
              <a:t>урожая»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43728" y="5352912"/>
            <a:ext cx="3636217" cy="871346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автор: </a:t>
            </a:r>
          </a:p>
          <a:p>
            <a:pPr algn="r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Ромашина Ксения Александровна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воспитатель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67429" y="0"/>
            <a:ext cx="78377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Дошкольное Образовательное Учреждение</a:t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«Детский сад № 384» </a:t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13038" y="6379419"/>
            <a:ext cx="1026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2023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4" y="1833892"/>
            <a:ext cx="3812644" cy="43903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96984" y="4280149"/>
            <a:ext cx="45029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детей дошкольного возраста (6 – 7 лет) 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346CEF8A-8E6F-E4B7-3F51-2453AFC799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611" y="5889870"/>
            <a:ext cx="827389" cy="85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94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7763">
            <a:off x="6043795" y="3631059"/>
            <a:ext cx="895560" cy="8830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796" y="3794329"/>
            <a:ext cx="946001" cy="7603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Молодец, все грибы собрали!</a:t>
            </a:r>
            <a:endParaRPr lang="ru-RU" dirty="0"/>
          </a:p>
        </p:txBody>
      </p:sp>
      <p:pic>
        <p:nvPicPr>
          <p:cNvPr id="3" name="Рисунок 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652950"/>
            <a:ext cx="929545" cy="1011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913" y="3726565"/>
            <a:ext cx="1088985" cy="11001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42" y="3685091"/>
            <a:ext cx="1333413" cy="11076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0278">
            <a:off x="4865406" y="4257422"/>
            <a:ext cx="1040610" cy="801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22755">
            <a:off x="5713140" y="4326408"/>
            <a:ext cx="863304" cy="860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533" y="4318055"/>
            <a:ext cx="1086221" cy="752099"/>
          </a:xfrm>
          <a:prstGeom prst="rect">
            <a:avLst/>
          </a:prstGeom>
        </p:spPr>
      </p:pic>
      <p:pic>
        <p:nvPicPr>
          <p:cNvPr id="4" name="Рисунок 3">
            <a:hlinkClick r:id="rId13" action="ppaction://hlinksldjump"/>
            <a:extLst>
              <a:ext uri="{FF2B5EF4-FFF2-40B4-BE49-F238E27FC236}">
                <a16:creationId xmlns:a16="http://schemas.microsoft.com/office/drawing/2014/main" id="{2025CDD4-7552-A4E8-4CFF-8BDF24D567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6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himes.wav"/>
          </p:stSnd>
        </p:sndAc>
      </p:transition>
    </mc:Choice>
    <mc:Fallback xmlns="">
      <p:transition spd="slow" advClick="0">
        <p:sndAc>
          <p:stSnd>
            <p:snd r:embed="rId15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dirty="0"/>
              <a:t>Цель: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ru-RU" dirty="0"/>
              <a:t>Обобщать знания по лексическим темам «Овощи», «Фрукты», «Ягоды», «Грибы».</a:t>
            </a:r>
          </a:p>
          <a:p>
            <a:r>
              <a:rPr lang="ru-RU" dirty="0"/>
              <a:t>Закреплять умения классифицировать понятия по вышеуказанным темам.</a:t>
            </a:r>
          </a:p>
          <a:p>
            <a:r>
              <a:rPr lang="ru-RU" dirty="0"/>
              <a:t>Обогащать и активизировать словарный запас. </a:t>
            </a:r>
          </a:p>
        </p:txBody>
      </p:sp>
      <p:pic>
        <p:nvPicPr>
          <p:cNvPr id="4" name="Рисунок 3">
            <a:hlinkClick r:id="rId2" action="ppaction://hlinksldjump"/>
            <a:extLst>
              <a:ext uri="{FF2B5EF4-FFF2-40B4-BE49-F238E27FC236}">
                <a16:creationId xmlns:a16="http://schemas.microsoft.com/office/drawing/2014/main" id="{FD9C3729-3837-CF5F-426C-12CAFF08A2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579" y="5869094"/>
            <a:ext cx="827389" cy="858881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  <a:extLst>
              <a:ext uri="{FF2B5EF4-FFF2-40B4-BE49-F238E27FC236}">
                <a16:creationId xmlns:a16="http://schemas.microsoft.com/office/drawing/2014/main" id="{51E119AF-B632-1BB2-0B32-965D04E190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2" y="5869094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2011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Помоги Кате собрать овощи в корзинку.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77" y="1871306"/>
            <a:ext cx="912854" cy="875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332" y="1821224"/>
            <a:ext cx="1532880" cy="14056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87" y="5362270"/>
            <a:ext cx="946276" cy="949987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837264"/>
            <a:ext cx="815539" cy="827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093" y="5067204"/>
            <a:ext cx="1104534" cy="6953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28" y="1576193"/>
            <a:ext cx="835585" cy="9636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45" y="2950563"/>
            <a:ext cx="1165408" cy="9207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644" y="4123899"/>
            <a:ext cx="1060983" cy="7014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223">
            <a:off x="7970707" y="3636665"/>
            <a:ext cx="1734697" cy="8131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6713">
            <a:off x="6518685" y="1503589"/>
            <a:ext cx="1066346" cy="10565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03" y="4825349"/>
            <a:ext cx="1343245" cy="12409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62" y="4040757"/>
            <a:ext cx="759058" cy="11843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362" y="2503174"/>
            <a:ext cx="908318" cy="1058154"/>
          </a:xfrm>
          <a:prstGeom prst="rect">
            <a:avLst/>
          </a:prstGeom>
        </p:spPr>
      </p:pic>
      <p:pic>
        <p:nvPicPr>
          <p:cNvPr id="5" name="Рисунок 4">
            <a:hlinkClick r:id="rId18" action="ppaction://hlinksldjump"/>
            <a:extLst>
              <a:ext uri="{FF2B5EF4-FFF2-40B4-BE49-F238E27FC236}">
                <a16:creationId xmlns:a16="http://schemas.microsoft.com/office/drawing/2014/main" id="{23912250-F7E6-B73F-99E8-C633B5FC38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4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10768 0.3280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0231 L 0.16354 -0.0087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7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0.19766 -0.3527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83" y="-1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5.55112E-17 L 0.02265 0.26458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00235 0.20879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0.00231 L -0.14153 0.27824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-0.1931 0.09908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61" y="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-0.22058 -0.19259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9" y="-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9792 -0.30254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96" y="-1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Молодец, все овощи собрали!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28" y="4040756"/>
            <a:ext cx="912854" cy="875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77" y="2994301"/>
            <a:ext cx="946276" cy="9499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6713">
            <a:off x="6540361" y="2870232"/>
            <a:ext cx="1066346" cy="10565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35" y="3695785"/>
            <a:ext cx="1532880" cy="14056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223">
            <a:off x="5550468" y="4369562"/>
            <a:ext cx="1734697" cy="813139"/>
          </a:xfrm>
          <a:prstGeom prst="rect">
            <a:avLst/>
          </a:prstGeom>
        </p:spPr>
      </p:pic>
      <p:pic>
        <p:nvPicPr>
          <p:cNvPr id="15" name="Рисунок 1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837264"/>
            <a:ext cx="815539" cy="8276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050" y="2980338"/>
            <a:ext cx="1104534" cy="6953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667" y="3430107"/>
            <a:ext cx="835585" cy="9636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857" y="3508482"/>
            <a:ext cx="1343245" cy="1240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951" y="3930030"/>
            <a:ext cx="759058" cy="1184386"/>
          </a:xfrm>
          <a:prstGeom prst="rect">
            <a:avLst/>
          </a:prstGeom>
        </p:spPr>
      </p:pic>
      <p:pic>
        <p:nvPicPr>
          <p:cNvPr id="4" name="Рисунок 3">
            <a:hlinkClick r:id="rId16" action="ppaction://hlinksldjump"/>
            <a:extLst>
              <a:ext uri="{FF2B5EF4-FFF2-40B4-BE49-F238E27FC236}">
                <a16:creationId xmlns:a16="http://schemas.microsoft.com/office/drawing/2014/main" id="{182508D5-DDCC-5A6F-5EB2-D9272E9EBC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himes.wav"/>
          </p:stSnd>
        </p:sndAc>
      </p:transition>
    </mc:Choice>
    <mc:Fallback xmlns="">
      <p:transition spd="slow" advClick="0">
        <p:sndAc>
          <p:stSnd>
            <p:snd r:embed="rId17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217" y="1371317"/>
            <a:ext cx="1407369" cy="21525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605" y="1751629"/>
            <a:ext cx="1001439" cy="801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87" y="4830473"/>
            <a:ext cx="1379308" cy="13671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181" y="1770997"/>
            <a:ext cx="857663" cy="1304973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Помоги Кате собрать фрукты в корзинку.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7" name="Рисунок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800113"/>
            <a:ext cx="827389" cy="858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367" y="4606445"/>
            <a:ext cx="1510898" cy="11936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117" y="3684606"/>
            <a:ext cx="1168693" cy="11458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886417"/>
            <a:ext cx="805871" cy="10853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516" y="3291550"/>
            <a:ext cx="1010328" cy="10063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43" y="4606445"/>
            <a:ext cx="534386" cy="1229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905" y="3291550"/>
            <a:ext cx="1219695" cy="9659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5553">
            <a:off x="9310971" y="2093090"/>
            <a:ext cx="869541" cy="754904"/>
          </a:xfrm>
          <a:prstGeom prst="rect">
            <a:avLst/>
          </a:prstGeom>
        </p:spPr>
      </p:pic>
      <p:pic>
        <p:nvPicPr>
          <p:cNvPr id="2" name="Рисунок 1">
            <a:hlinkClick r:id="rId17" action="ppaction://hlinksldjump"/>
            <a:extLst>
              <a:ext uri="{FF2B5EF4-FFF2-40B4-BE49-F238E27FC236}">
                <a16:creationId xmlns:a16="http://schemas.microsoft.com/office/drawing/2014/main" id="{AABEFFF6-6B9B-AF81-318C-B281C4ECADF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4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6133 -0.0854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60" y="-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0.17579 0.1215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04323 0.22755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34778 0.03102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96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625 L -0.18594 -0.21737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8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4.81481E-6 L -0.23763 0.26064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6445 0.07755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29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34505 0.1919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3" y="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Молодец, все фрукты собрали!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800113"/>
            <a:ext cx="827389" cy="858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8" y="3985710"/>
            <a:ext cx="1510898" cy="11936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50" y="2128906"/>
            <a:ext cx="1407369" cy="21525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81" y="3288078"/>
            <a:ext cx="1379308" cy="13671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377" y="3518705"/>
            <a:ext cx="1001439" cy="801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372" y="4017918"/>
            <a:ext cx="1168693" cy="1145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476" y="4213389"/>
            <a:ext cx="1219695" cy="965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69" y="3020600"/>
            <a:ext cx="857663" cy="13049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5553">
            <a:off x="6458866" y="3849305"/>
            <a:ext cx="869541" cy="754904"/>
          </a:xfrm>
          <a:prstGeom prst="rect">
            <a:avLst/>
          </a:prstGeom>
        </p:spPr>
      </p:pic>
      <p:pic>
        <p:nvPicPr>
          <p:cNvPr id="14" name="Рисунок 13">
            <a:hlinkClick r:id="rId15" action="ppaction://hlinksldjump"/>
            <a:extLst>
              <a:ext uri="{FF2B5EF4-FFF2-40B4-BE49-F238E27FC236}">
                <a16:creationId xmlns:a16="http://schemas.microsoft.com/office/drawing/2014/main" id="{35A6D4D7-4056-043B-15AA-4DE0318846A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himes.wav"/>
          </p:stSnd>
        </p:sndAc>
      </p:transition>
    </mc:Choice>
    <mc:Fallback xmlns="">
      <p:transition spd="slow" advClick="0"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34778 0.0310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96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17578 0.1215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0.26133 -0.08542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60" y="-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04323 0.22754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-0.16445 0.07755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29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5 -3.7037E-6 L -0.23763 0.26065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34506 0.1919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3" y="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625 L -0.18593 -0.21737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8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61" y="2538723"/>
            <a:ext cx="2850764" cy="36969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938" y="2091398"/>
            <a:ext cx="1437643" cy="1457571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Помоги Кате собрать ягоды в корзинку.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80288">
            <a:off x="3252049" y="1693599"/>
            <a:ext cx="1222770" cy="1330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431" y="5235274"/>
            <a:ext cx="1314384" cy="512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0989">
            <a:off x="3286780" y="5016092"/>
            <a:ext cx="1080783" cy="10957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628" y="3261083"/>
            <a:ext cx="1431058" cy="13765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63">
            <a:off x="7672217" y="2293256"/>
            <a:ext cx="698266" cy="6757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568" y="4063375"/>
            <a:ext cx="722740" cy="6843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70635">
            <a:off x="10531690" y="2157163"/>
            <a:ext cx="948634" cy="11578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8280">
            <a:off x="9624521" y="5621432"/>
            <a:ext cx="1020475" cy="3906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009" y="1736379"/>
            <a:ext cx="1636708" cy="7165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6083">
            <a:off x="9767235" y="4172244"/>
            <a:ext cx="933918" cy="930270"/>
          </a:xfrm>
          <a:prstGeom prst="rect">
            <a:avLst/>
          </a:prstGeom>
        </p:spPr>
      </p:pic>
      <p:pic>
        <p:nvPicPr>
          <p:cNvPr id="18" name="Рисунок 17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79" y="5772461"/>
            <a:ext cx="845025" cy="902207"/>
          </a:xfrm>
          <a:prstGeom prst="rect">
            <a:avLst/>
          </a:prstGeom>
        </p:spPr>
      </p:pic>
      <p:pic>
        <p:nvPicPr>
          <p:cNvPr id="13" name="Рисунок 12">
            <a:hlinkClick r:id="rId17" action="ppaction://hlinksldjump"/>
            <a:extLst>
              <a:ext uri="{FF2B5EF4-FFF2-40B4-BE49-F238E27FC236}">
                <a16:creationId xmlns:a16="http://schemas.microsoft.com/office/drawing/2014/main" id="{3CDF9879-0A6D-542F-797F-EF04678C559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9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89 0.00764 L 0.20339 -0.1523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0347 L 0.12356 0.34838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0" y="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0.00442 0.4027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694 L -0.09192 0.1926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0" y="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11111E-6 L -0.27865 0.1361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32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-0.32539 0.23033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76" y="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59259E-6 L -0.26132 -0.01621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73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36641 -0.21898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20" y="-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Молодец, все ягоды собрали!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80288">
            <a:off x="4635293" y="4058729"/>
            <a:ext cx="1222770" cy="1330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570" y="3044742"/>
            <a:ext cx="1437643" cy="14575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0533">
            <a:off x="6623771" y="3706324"/>
            <a:ext cx="698266" cy="6757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6346">
            <a:off x="6597746" y="3845449"/>
            <a:ext cx="948634" cy="11578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6083">
            <a:off x="6569411" y="4221649"/>
            <a:ext cx="933918" cy="9302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0989">
            <a:off x="5706444" y="3995945"/>
            <a:ext cx="1080783" cy="10957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93" y="4527330"/>
            <a:ext cx="1636708" cy="7165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8280">
            <a:off x="5056565" y="4162895"/>
            <a:ext cx="1020475" cy="390650"/>
          </a:xfrm>
          <a:prstGeom prst="rect">
            <a:avLst/>
          </a:prstGeom>
        </p:spPr>
      </p:pic>
      <p:pic>
        <p:nvPicPr>
          <p:cNvPr id="15" name="Рисунок 1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79" y="5772461"/>
            <a:ext cx="845025" cy="902207"/>
          </a:xfrm>
          <a:prstGeom prst="rect">
            <a:avLst/>
          </a:prstGeom>
        </p:spPr>
      </p:pic>
      <p:pic>
        <p:nvPicPr>
          <p:cNvPr id="5" name="Рисунок 4">
            <a:hlinkClick r:id="rId15" action="ppaction://hlinksldjump"/>
            <a:extLst>
              <a:ext uri="{FF2B5EF4-FFF2-40B4-BE49-F238E27FC236}">
                <a16:creationId xmlns:a16="http://schemas.microsoft.com/office/drawing/2014/main" id="{DE84FF62-E668-FC06-A236-D5548B7A931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6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himes.wav"/>
          </p:stSnd>
        </p:sndAc>
      </p:transition>
    </mc:Choice>
    <mc:Fallback xmlns="">
      <p:transition spd="slow" advClick="0">
        <p:sndAc>
          <p:stSnd>
            <p:snd r:embed="rId17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7763">
            <a:off x="9841573" y="2274529"/>
            <a:ext cx="895560" cy="8830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088" y="4892583"/>
            <a:ext cx="946001" cy="760367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53" y="2615309"/>
            <a:ext cx="2850764" cy="3696948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591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Помоги Кате собрать грибы в корзинку.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422519"/>
            <a:ext cx="2660909" cy="5236475"/>
          </a:xfrm>
          <a:prstGeom prst="rect">
            <a:avLst/>
          </a:prstGeom>
        </p:spPr>
      </p:pic>
      <p:pic>
        <p:nvPicPr>
          <p:cNvPr id="6" name="Рисунок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5652950"/>
            <a:ext cx="929545" cy="1011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57" y="1842966"/>
            <a:ext cx="812494" cy="9943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81" y="2898240"/>
            <a:ext cx="1011576" cy="11001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22" y="4458719"/>
            <a:ext cx="1333413" cy="11076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22755">
            <a:off x="7837785" y="3315863"/>
            <a:ext cx="863304" cy="8609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2163">
            <a:off x="8322609" y="2096339"/>
            <a:ext cx="1040610" cy="8019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713" y="3775482"/>
            <a:ext cx="1345073" cy="8025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464">
            <a:off x="10530700" y="3735308"/>
            <a:ext cx="772797" cy="21288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071" y="1842966"/>
            <a:ext cx="1086221" cy="752099"/>
          </a:xfrm>
          <a:prstGeom prst="rect">
            <a:avLst/>
          </a:prstGeom>
        </p:spPr>
      </p:pic>
      <p:pic>
        <p:nvPicPr>
          <p:cNvPr id="2" name="Рисунок 1">
            <a:hlinkClick r:id="rId16" action="ppaction://hlinksldjump"/>
            <a:extLst>
              <a:ext uri="{FF2B5EF4-FFF2-40B4-BE49-F238E27FC236}">
                <a16:creationId xmlns:a16="http://schemas.microsoft.com/office/drawing/2014/main" id="{3D354824-8DF7-64C7-A64E-DFE74392610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" y="5831331"/>
            <a:ext cx="815539" cy="8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4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0.00625 L 0.12917 -0.1018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26433 0.1120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-0.02734 0.37014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7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28216 0.30347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5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-0.17553 0.15069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76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0.22291 -0.17083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-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0.31589 0.19051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4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етро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1297</TotalTime>
  <Words>121</Words>
  <Application>Microsoft Office PowerPoint</Application>
  <PresentationFormat>Широкоэкранный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Ретро</vt:lpstr>
      <vt:lpstr>«Сбор урожая»</vt:lpstr>
      <vt:lpstr>Цель:</vt:lpstr>
      <vt:lpstr>Помоги Кате собрать овощи в корзинку.</vt:lpstr>
      <vt:lpstr>Молодец, все овощи собрали!</vt:lpstr>
      <vt:lpstr>Помоги Кате собрать фрукты в корзинку.</vt:lpstr>
      <vt:lpstr>Молодец, все фрукты собрали!</vt:lpstr>
      <vt:lpstr>Помоги Кате собрать ягоды в корзинку.</vt:lpstr>
      <vt:lpstr>Молодец, все ягоды собрали!</vt:lpstr>
      <vt:lpstr>Помоги Кате собрать грибы в корзинку.</vt:lpstr>
      <vt:lpstr>Молодец, все грибы собрали!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Daria Andreeva</cp:lastModifiedBy>
  <cp:revision>72</cp:revision>
  <dcterms:created xsi:type="dcterms:W3CDTF">2016-02-02T15:09:40Z</dcterms:created>
  <dcterms:modified xsi:type="dcterms:W3CDTF">2023-09-07T16:20:40Z</dcterms:modified>
</cp:coreProperties>
</file>