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73" r:id="rId4"/>
    <p:sldId id="257" r:id="rId5"/>
    <p:sldId id="274" r:id="rId6"/>
    <p:sldId id="275" r:id="rId7"/>
    <p:sldId id="262" r:id="rId8"/>
    <p:sldId id="276" r:id="rId9"/>
    <p:sldId id="277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33"/>
    <a:srgbClr val="CC66FF"/>
    <a:srgbClr val="2F1444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-52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B76A9-3C8E-4F30-B853-C4633C60948E}" type="datetimeFigureOut">
              <a:rPr lang="ru-RU" smtClean="0"/>
              <a:pPr/>
              <a:t>20.12.2021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E1842-37CE-4F2D-A480-FEE2CFFE72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35172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B76A9-3C8E-4F30-B853-C4633C60948E}" type="datetimeFigureOut">
              <a:rPr lang="ru-RU" smtClean="0"/>
              <a:pPr/>
              <a:t>20.12.2021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E1842-37CE-4F2D-A480-FEE2CFFE72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700728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B76A9-3C8E-4F30-B853-C4633C60948E}" type="datetimeFigureOut">
              <a:rPr lang="ru-RU" smtClean="0"/>
              <a:pPr/>
              <a:t>20.12.2021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E1842-37CE-4F2D-A480-FEE2CFFE72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07068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B76A9-3C8E-4F30-B853-C4633C60948E}" type="datetimeFigureOut">
              <a:rPr lang="ru-RU" smtClean="0"/>
              <a:pPr/>
              <a:t>20.12.2021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E1842-37CE-4F2D-A480-FEE2CFFE72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45445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B76A9-3C8E-4F30-B853-C4633C60948E}" type="datetimeFigureOut">
              <a:rPr lang="ru-RU" smtClean="0"/>
              <a:pPr/>
              <a:t>20.12.2021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E1842-37CE-4F2D-A480-FEE2CFFE72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900735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B76A9-3C8E-4F30-B853-C4633C60948E}" type="datetimeFigureOut">
              <a:rPr lang="ru-RU" smtClean="0"/>
              <a:pPr/>
              <a:t>20.12.2021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E1842-37CE-4F2D-A480-FEE2CFFE72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12170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B76A9-3C8E-4F30-B853-C4633C60948E}" type="datetimeFigureOut">
              <a:rPr lang="ru-RU" smtClean="0"/>
              <a:pPr/>
              <a:t>20.12.2021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E1842-37CE-4F2D-A480-FEE2CFFE72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09687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B76A9-3C8E-4F30-B853-C4633C60948E}" type="datetimeFigureOut">
              <a:rPr lang="ru-RU" smtClean="0"/>
              <a:pPr/>
              <a:t>20.12.2021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E1842-37CE-4F2D-A480-FEE2CFFE72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23484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B76A9-3C8E-4F30-B853-C4633C60948E}" type="datetimeFigureOut">
              <a:rPr lang="ru-RU" smtClean="0"/>
              <a:pPr/>
              <a:t>20.12.2021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E1842-37CE-4F2D-A480-FEE2CFFE72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64006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B76A9-3C8E-4F30-B853-C4633C60948E}" type="datetimeFigureOut">
              <a:rPr lang="ru-RU" smtClean="0"/>
              <a:pPr/>
              <a:t>20.12.2021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E1842-37CE-4F2D-A480-FEE2CFFE72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898091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B76A9-3C8E-4F30-B853-C4633C60948E}" type="datetimeFigureOut">
              <a:rPr lang="ru-RU" smtClean="0"/>
              <a:pPr/>
              <a:t>20.12.2021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E1842-37CE-4F2D-A480-FEE2CFFE72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20891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B76A9-3C8E-4F30-B853-C4633C60948E}" type="datetimeFigureOut">
              <a:rPr lang="ru-RU" smtClean="0"/>
              <a:pPr/>
              <a:t>20.12.2021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EE1842-37CE-4F2D-A480-FEE2CFFE72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57510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7.jpeg"/><Relationship Id="rId7" Type="http://schemas.openxmlformats.org/officeDocument/2006/relationships/image" Target="../media/image17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7.jpeg"/><Relationship Id="rId7" Type="http://schemas.openxmlformats.org/officeDocument/2006/relationships/image" Target="../media/image2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10" Type="http://schemas.openxmlformats.org/officeDocument/2006/relationships/image" Target="../media/image24.jpeg"/><Relationship Id="rId4" Type="http://schemas.openxmlformats.org/officeDocument/2006/relationships/image" Target="../media/image19.jpeg"/><Relationship Id="rId9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7.jpeg"/><Relationship Id="rId7" Type="http://schemas.openxmlformats.org/officeDocument/2006/relationships/image" Target="../media/image2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10" Type="http://schemas.openxmlformats.org/officeDocument/2006/relationships/image" Target="../media/image30.jpeg"/><Relationship Id="rId4" Type="http://schemas.openxmlformats.org/officeDocument/2006/relationships/image" Target="../media/image25.png"/><Relationship Id="rId9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143000" y="1505243"/>
            <a:ext cx="1026621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50000"/>
              </a:lnSpc>
              <a:spcAft>
                <a:spcPts val="0"/>
              </a:spcAft>
            </a:pPr>
            <a:r>
              <a:rPr lang="ru-RU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Дополнительная </a:t>
            </a:r>
          </a:p>
          <a:p>
            <a:pPr indent="450215" algn="ctr">
              <a:lnSpc>
                <a:spcPct val="150000"/>
              </a:lnSpc>
              <a:spcAft>
                <a:spcPts val="0"/>
              </a:spcAft>
            </a:pPr>
            <a:r>
              <a:rPr lang="ru-RU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общеразвивающая</a:t>
            </a:r>
            <a:r>
              <a:rPr lang="ru-RU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программа </a:t>
            </a:r>
          </a:p>
          <a:p>
            <a:pPr indent="450215" algn="ctr">
              <a:lnSpc>
                <a:spcPct val="150000"/>
              </a:lnSpc>
              <a:spcAft>
                <a:spcPts val="0"/>
              </a:spcAft>
            </a:pPr>
            <a:r>
              <a:rPr lang="ru-RU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художественной студии «РАЗНОЦВЕТНЫЕ ЛАДОШКИ»</a:t>
            </a:r>
            <a:endParaRPr lang="ru-RU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anose="020B05040200000000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3539" y="548641"/>
            <a:ext cx="67217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Segoe Script" pitchFamily="34" charset="0"/>
                <a:cs typeface="Times New Roman" pitchFamily="18" charset="0"/>
              </a:rPr>
              <a:t>Муниципальное бюджетное дошкольное </a:t>
            </a:r>
            <a:br>
              <a:rPr lang="ru-RU" dirty="0" smtClean="0">
                <a:solidFill>
                  <a:srgbClr val="002060"/>
                </a:solidFill>
                <a:latin typeface="Segoe Script" pitchFamily="34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Segoe Script" pitchFamily="34" charset="0"/>
                <a:cs typeface="Times New Roman" pitchFamily="18" charset="0"/>
              </a:rPr>
              <a:t>образовательное учреждение – детский сад № 384</a:t>
            </a:r>
          </a:p>
          <a:p>
            <a:endParaRPr lang="ru-RU" dirty="0"/>
          </a:p>
        </p:txBody>
      </p:sp>
      <p:pic>
        <p:nvPicPr>
          <p:cNvPr id="10244" name="Picture 4" descr="https://st2.depositphotos.com/1047356/10847/i/950/depositphotos_108474904-stock-photo-recycle-symbol-for-ecolog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3825" y="0"/>
            <a:ext cx="1734796" cy="1734796"/>
          </a:xfrm>
          <a:prstGeom prst="rect">
            <a:avLst/>
          </a:prstGeom>
          <a:noFill/>
        </p:spPr>
      </p:pic>
      <p:pic>
        <p:nvPicPr>
          <p:cNvPr id="9" name="Picture 4" descr="https://st2.depositphotos.com/1047356/10847/i/950/depositphotos_108474904-stock-photo-recycle-symbol-for-ecology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080475"/>
            <a:ext cx="1777525" cy="1777525"/>
          </a:xfrm>
          <a:prstGeom prst="rect">
            <a:avLst/>
          </a:prstGeom>
          <a:noFill/>
        </p:spPr>
      </p:pic>
      <p:pic>
        <p:nvPicPr>
          <p:cNvPr id="10" name="Picture 4" descr="https://st2.depositphotos.com/1047356/10847/i/950/depositphotos_108474904-stock-photo-recycle-symbol-for-ecology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619575" y="0"/>
            <a:ext cx="1572426" cy="1572426"/>
          </a:xfrm>
          <a:prstGeom prst="rect">
            <a:avLst/>
          </a:prstGeom>
          <a:noFill/>
        </p:spPr>
      </p:pic>
      <p:pic>
        <p:nvPicPr>
          <p:cNvPr id="11" name="Picture 4" descr="https://st2.depositphotos.com/1047356/10847/i/950/depositphotos_108474904-stock-photo-recycle-symbol-for-ecology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425869" y="5091869"/>
            <a:ext cx="1766131" cy="17661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853139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9225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71055" y="207818"/>
            <a:ext cx="11222181" cy="621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spcAft>
                <a:spcPts val="0"/>
              </a:spcAft>
            </a:pPr>
            <a:endParaRPr lang="ru-RU" sz="2500" dirty="0">
              <a:effectLst/>
              <a:latin typeface="Segoe Script" panose="020B05040200000000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1293" y="520505"/>
            <a:ext cx="11477002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РАЗНОЦВЕТНЫЕ ЛАДОШКИ</a:t>
            </a:r>
          </a:p>
          <a:p>
            <a:pPr algn="ctr">
              <a:lnSpc>
                <a:spcPct val="150000"/>
              </a:lnSpc>
            </a:pPr>
            <a:r>
              <a:rPr lang="ru-RU" sz="2800" dirty="0" smtClean="0">
                <a:latin typeface="Segoe Script" pitchFamily="34" charset="0"/>
              </a:rPr>
              <a:t>          </a:t>
            </a:r>
            <a:r>
              <a:rPr lang="ru-RU" sz="2800" u="sng" dirty="0" smtClean="0">
                <a:latin typeface="Segoe Script" pitchFamily="34" charset="0"/>
              </a:rPr>
              <a:t>Педагог дополнительного образования</a:t>
            </a:r>
            <a:r>
              <a:rPr lang="ru-RU" sz="2800" dirty="0" smtClean="0">
                <a:latin typeface="Segoe Script" pitchFamily="34" charset="0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ru-RU" sz="2800" dirty="0" smtClean="0">
                <a:latin typeface="Segoe Script" pitchFamily="34" charset="0"/>
              </a:rPr>
              <a:t>        </a:t>
            </a:r>
            <a:r>
              <a:rPr lang="ru-RU" sz="2800" b="1" dirty="0" smtClean="0">
                <a:latin typeface="Segoe Script" pitchFamily="34" charset="0"/>
              </a:rPr>
              <a:t>КОВАЛЕНКО Оксана Степановна</a:t>
            </a:r>
          </a:p>
          <a:p>
            <a:pPr algn="ctr">
              <a:lnSpc>
                <a:spcPct val="150000"/>
              </a:lnSpc>
            </a:pPr>
            <a:r>
              <a:rPr lang="ru-RU" sz="2800" u="sng" dirty="0" smtClean="0">
                <a:latin typeface="Segoe Script" pitchFamily="34" charset="0"/>
              </a:rPr>
              <a:t>Образование:</a:t>
            </a:r>
          </a:p>
          <a:p>
            <a:pPr>
              <a:lnSpc>
                <a:spcPct val="150000"/>
              </a:lnSpc>
            </a:pPr>
            <a:r>
              <a:rPr lang="ru-RU" sz="2800" dirty="0" smtClean="0">
                <a:latin typeface="Segoe Script" pitchFamily="34" charset="0"/>
              </a:rPr>
              <a:t>-1999 год, КПУ, учитель </a:t>
            </a:r>
            <a:r>
              <a:rPr lang="ru-RU" sz="2800" dirty="0" err="1" smtClean="0">
                <a:latin typeface="Segoe Script" pitchFamily="34" charset="0"/>
              </a:rPr>
              <a:t>нач</a:t>
            </a:r>
            <a:r>
              <a:rPr lang="ru-RU" sz="2800" dirty="0" smtClean="0">
                <a:latin typeface="Segoe Script" pitchFamily="34" charset="0"/>
              </a:rPr>
              <a:t>. классов и учитель ИЗО;</a:t>
            </a:r>
          </a:p>
          <a:p>
            <a:pPr>
              <a:lnSpc>
                <a:spcPct val="150000"/>
              </a:lnSpc>
            </a:pPr>
            <a:r>
              <a:rPr lang="ru-RU" sz="2800" dirty="0" smtClean="0">
                <a:latin typeface="Segoe Script" pitchFamily="34" charset="0"/>
              </a:rPr>
              <a:t>-2004 год, </a:t>
            </a:r>
            <a:r>
              <a:rPr lang="ru-RU" sz="2800" dirty="0" err="1" smtClean="0">
                <a:latin typeface="Segoe Script" pitchFamily="34" charset="0"/>
              </a:rPr>
              <a:t>УрГПУ</a:t>
            </a:r>
            <a:r>
              <a:rPr lang="ru-RU" sz="2800" dirty="0" smtClean="0">
                <a:latin typeface="Segoe Script" pitchFamily="34" charset="0"/>
              </a:rPr>
              <a:t>, учитель информатики;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ru-RU" sz="2800" dirty="0" smtClean="0">
                <a:latin typeface="Segoe Script" pitchFamily="34" charset="0"/>
              </a:rPr>
              <a:t>2021 год, профессиональная переподготовка в        АНО ДПО «ВГАППССС», педагог дополнительного образования.</a:t>
            </a:r>
          </a:p>
          <a:p>
            <a:endParaRPr lang="ru-RU" dirty="0"/>
          </a:p>
        </p:txBody>
      </p:sp>
      <p:pic>
        <p:nvPicPr>
          <p:cNvPr id="15362" name="Picture 2" descr="IMG-20201122-WA00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9597" y="312024"/>
            <a:ext cx="2000250" cy="3000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4" descr="https://st2.depositphotos.com/1047356/10847/i/950/depositphotos_108474904-stock-photo-recycle-symbol-for-ecolog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982770" y="0"/>
            <a:ext cx="1209230" cy="12092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061510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9225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71055" y="207818"/>
            <a:ext cx="11222181" cy="621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spcAft>
                <a:spcPts val="0"/>
              </a:spcAft>
            </a:pPr>
            <a:endParaRPr lang="ru-RU" sz="2500" dirty="0">
              <a:effectLst/>
              <a:latin typeface="Segoe Script" panose="020B05040200000000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5249" y="520505"/>
            <a:ext cx="1118381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РАЗНОЦВЕТНЫЕ ЛАДОШКИ</a:t>
            </a:r>
          </a:p>
          <a:p>
            <a:pPr>
              <a:lnSpc>
                <a:spcPct val="150000"/>
              </a:lnSpc>
            </a:pPr>
            <a:r>
              <a:rPr lang="ru-RU" sz="2800" u="sng" dirty="0" smtClean="0">
                <a:latin typeface="Segoe Script" pitchFamily="34" charset="0"/>
              </a:rPr>
              <a:t>Направленность программы:</a:t>
            </a:r>
            <a:r>
              <a:rPr lang="ru-RU" sz="2800" dirty="0" smtClean="0">
                <a:latin typeface="Segoe Script" pitchFamily="34" charset="0"/>
              </a:rPr>
              <a:t> художественная</a:t>
            </a:r>
          </a:p>
          <a:p>
            <a:pPr>
              <a:lnSpc>
                <a:spcPct val="150000"/>
              </a:lnSpc>
            </a:pPr>
            <a:r>
              <a:rPr lang="ru-RU" sz="2800" u="sng" dirty="0" smtClean="0">
                <a:latin typeface="Segoe Script" pitchFamily="34" charset="0"/>
              </a:rPr>
              <a:t>Новизна программы</a:t>
            </a:r>
            <a:r>
              <a:rPr lang="ru-RU" sz="2800" dirty="0" smtClean="0">
                <a:latin typeface="Segoe Script" pitchFamily="34" charset="0"/>
              </a:rPr>
              <a:t>: в художественной студии </a:t>
            </a:r>
          </a:p>
          <a:p>
            <a:pPr>
              <a:lnSpc>
                <a:spcPct val="150000"/>
              </a:lnSpc>
            </a:pPr>
            <a:r>
              <a:rPr lang="ru-RU" sz="2800" dirty="0" smtClean="0">
                <a:latin typeface="Segoe Script" pitchFamily="34" charset="0"/>
              </a:rPr>
              <a:t>дети получают первые художественные впечатления, приобщаются к искусству, овладевают разными видами художественной деятельности через традиционные и нетрадиционные техники рисования</a:t>
            </a:r>
            <a:endParaRPr lang="ru-RU" dirty="0"/>
          </a:p>
        </p:txBody>
      </p:sp>
      <p:pic>
        <p:nvPicPr>
          <p:cNvPr id="8" name="Picture 4" descr="https://st2.depositphotos.com/1047356/10847/i/950/depositphotos_108474904-stock-photo-recycle-symbol-for-ecolog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47686" cy="12476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061510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4258"/>
            <a:ext cx="12192000" cy="6892258"/>
          </a:xfrm>
        </p:spPr>
      </p:pic>
      <p:sp>
        <p:nvSpPr>
          <p:cNvPr id="5" name="Прямоугольник 4"/>
          <p:cNvSpPr/>
          <p:nvPr/>
        </p:nvSpPr>
        <p:spPr>
          <a:xfrm>
            <a:off x="152400" y="238197"/>
            <a:ext cx="11693235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50000"/>
              </a:lnSpc>
              <a:spcAft>
                <a:spcPts val="0"/>
              </a:spcAft>
            </a:pP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РАЗНОЦВЕТНЫЕ ЛАДОШКИ</a:t>
            </a:r>
          </a:p>
          <a:p>
            <a:pPr indent="450215" algn="ctr">
              <a:lnSpc>
                <a:spcPct val="150000"/>
              </a:lnSpc>
              <a:spcAft>
                <a:spcPts val="0"/>
              </a:spcAft>
            </a:pPr>
            <a:r>
              <a:rPr lang="ru-RU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indent="450215" algn="ctr">
              <a:lnSpc>
                <a:spcPct val="150000"/>
              </a:lnSpc>
              <a:spcAft>
                <a:spcPts val="0"/>
              </a:spcAft>
            </a:pPr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Цель: </a:t>
            </a:r>
            <a:r>
              <a:rPr lang="ru-RU" sz="3600" dirty="0" smtClean="0">
                <a:latin typeface="Segoe Script" pitchFamily="34" charset="0"/>
              </a:rPr>
              <a:t>создание условий для развития творческих способностей средствами  традиционных и нетрадиционных </a:t>
            </a:r>
          </a:p>
          <a:p>
            <a:pPr indent="450215" algn="ctr">
              <a:lnSpc>
                <a:spcPct val="150000"/>
              </a:lnSpc>
              <a:spcAft>
                <a:spcPts val="0"/>
              </a:spcAft>
            </a:pPr>
            <a:r>
              <a:rPr lang="ru-RU" sz="3600" dirty="0" smtClean="0">
                <a:latin typeface="Segoe Script" pitchFamily="34" charset="0"/>
              </a:rPr>
              <a:t>техник рисования у детей </a:t>
            </a:r>
          </a:p>
          <a:p>
            <a:pPr indent="450215" algn="ctr">
              <a:lnSpc>
                <a:spcPct val="150000"/>
              </a:lnSpc>
              <a:spcAft>
                <a:spcPts val="0"/>
              </a:spcAft>
            </a:pPr>
            <a:r>
              <a:rPr lang="ru-RU" sz="3600" dirty="0" smtClean="0">
                <a:latin typeface="Segoe Script" pitchFamily="34" charset="0"/>
              </a:rPr>
              <a:t>младшего дошкольного возраста </a:t>
            </a:r>
          </a:p>
        </p:txBody>
      </p:sp>
      <p:pic>
        <p:nvPicPr>
          <p:cNvPr id="6" name="Picture 4" descr="https://st2.depositphotos.com/1047356/10847/i/950/depositphotos_108474904-stock-photo-recycle-symbol-for-ecolog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128045" cy="11280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935963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9357"/>
            <a:ext cx="12192000" cy="6892258"/>
          </a:xfrm>
        </p:spPr>
      </p:pic>
      <p:sp>
        <p:nvSpPr>
          <p:cNvPr id="5" name="Прямоугольник 4"/>
          <p:cNvSpPr/>
          <p:nvPr/>
        </p:nvSpPr>
        <p:spPr>
          <a:xfrm>
            <a:off x="152400" y="1"/>
            <a:ext cx="12039600" cy="7109639"/>
          </a:xfrm>
          <a:prstGeom prst="rect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indent="450215" algn="ctr">
              <a:lnSpc>
                <a:spcPct val="150000"/>
              </a:lnSpc>
              <a:spcAft>
                <a:spcPts val="0"/>
              </a:spcAft>
            </a:pPr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Задачи:</a:t>
            </a:r>
          </a:p>
          <a:p>
            <a:pPr indent="450215">
              <a:lnSpc>
                <a:spcPct val="150000"/>
              </a:lnSpc>
              <a:spcAft>
                <a:spcPts val="0"/>
              </a:spcAft>
            </a:pPr>
            <a:r>
              <a:rPr lang="ru-RU" sz="2000" dirty="0" smtClean="0">
                <a:latin typeface="Segoe Script" pitchFamily="34" charset="0"/>
              </a:rPr>
              <a:t>1.  Познакомить с различными способами и приемами традиционных и     </a:t>
            </a:r>
          </a:p>
          <a:p>
            <a:pPr indent="450215">
              <a:lnSpc>
                <a:spcPct val="150000"/>
              </a:lnSpc>
              <a:spcAft>
                <a:spcPts val="0"/>
              </a:spcAft>
            </a:pPr>
            <a:r>
              <a:rPr lang="ru-RU" sz="2000" dirty="0" smtClean="0">
                <a:latin typeface="Segoe Script" pitchFamily="34" charset="0"/>
              </a:rPr>
              <a:t>     нетрадиционных  техник рисования с использованием  различных   </a:t>
            </a:r>
          </a:p>
          <a:p>
            <a:pPr indent="450215">
              <a:lnSpc>
                <a:spcPct val="150000"/>
              </a:lnSpc>
              <a:spcAft>
                <a:spcPts val="0"/>
              </a:spcAft>
            </a:pPr>
            <a:r>
              <a:rPr lang="ru-RU" sz="2000" dirty="0" smtClean="0">
                <a:latin typeface="Segoe Script" pitchFamily="34" charset="0"/>
              </a:rPr>
              <a:t>     изобразительных 	материалов.</a:t>
            </a:r>
          </a:p>
          <a:p>
            <a:pPr marL="457200" lvl="0" indent="-457200">
              <a:lnSpc>
                <a:spcPct val="150000"/>
              </a:lnSpc>
            </a:pPr>
            <a:r>
              <a:rPr lang="ru-RU" sz="2000" dirty="0" smtClean="0">
                <a:latin typeface="Segoe Script" pitchFamily="34" charset="0"/>
              </a:rPr>
              <a:t>    2.   Прививать интерес и любовь к изобразительному искусству, 	как 	средству выражения чувств, отношений, приобщения к 	миру 	прекрасного.</a:t>
            </a:r>
          </a:p>
          <a:p>
            <a:pPr lvl="0">
              <a:lnSpc>
                <a:spcPct val="150000"/>
              </a:lnSpc>
            </a:pPr>
            <a:r>
              <a:rPr lang="ru-RU" sz="2000" dirty="0" smtClean="0">
                <a:latin typeface="Segoe Script" pitchFamily="34" charset="0"/>
              </a:rPr>
              <a:t>    3.	Развивать творчество и фантазию, наблюдательность и         </a:t>
            </a:r>
          </a:p>
          <a:p>
            <a:pPr lvl="0">
              <a:lnSpc>
                <a:spcPct val="150000"/>
              </a:lnSpc>
            </a:pPr>
            <a:r>
              <a:rPr lang="ru-RU" sz="2000" dirty="0" smtClean="0">
                <a:latin typeface="Segoe Script" pitchFamily="34" charset="0"/>
              </a:rPr>
              <a:t>      	воображение, мелкую моторику рук, ассоциативное мышление и    	   </a:t>
            </a:r>
          </a:p>
          <a:p>
            <a:pPr lvl="0">
              <a:lnSpc>
                <a:spcPct val="150000"/>
              </a:lnSpc>
            </a:pPr>
            <a:r>
              <a:rPr lang="ru-RU" sz="2000" dirty="0" smtClean="0">
                <a:latin typeface="Segoe Script" pitchFamily="34" charset="0"/>
              </a:rPr>
              <a:t>      	любознательность. </a:t>
            </a:r>
          </a:p>
          <a:p>
            <a:pPr lvl="0">
              <a:lnSpc>
                <a:spcPct val="150000"/>
              </a:lnSpc>
            </a:pPr>
            <a:r>
              <a:rPr lang="ru-RU" sz="2000" dirty="0" smtClean="0">
                <a:latin typeface="Segoe Script" pitchFamily="34" charset="0"/>
              </a:rPr>
              <a:t>    4.	Формировать эстетическое отношение к окружающей  	действительности.</a:t>
            </a:r>
          </a:p>
          <a:p>
            <a:pPr indent="450215">
              <a:lnSpc>
                <a:spcPct val="150000"/>
              </a:lnSpc>
            </a:pPr>
            <a:endParaRPr lang="ru-RU" sz="3600" dirty="0" smtClean="0">
              <a:latin typeface="Segoe Script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4" descr="https://st2.depositphotos.com/1047356/10847/i/950/depositphotos_108474904-stock-photo-recycle-symbol-for-ecolog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53825"/>
            <a:ext cx="1128045" cy="11280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935963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Содержимое 8" descr="92945f51a8f8dc64d096c8d7ef4c03e8--craft-wrappin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19574" y="2124868"/>
            <a:ext cx="3980509" cy="3980509"/>
          </a:xfrm>
        </p:spPr>
      </p:pic>
      <p:pic>
        <p:nvPicPr>
          <p:cNvPr id="4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4258"/>
            <a:ext cx="12192000" cy="68922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33046" y="379828"/>
            <a:ext cx="11007412" cy="76636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600" b="1" dirty="0" smtClean="0">
                <a:solidFill>
                  <a:srgbClr val="FF0000"/>
                </a:solidFill>
                <a:latin typeface="Segoe Script" pitchFamily="34" charset="0"/>
              </a:rPr>
              <a:t>Условия реализации программы: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ru-RU" sz="3200" dirty="0" smtClean="0">
                <a:latin typeface="Segoe Script" pitchFamily="34" charset="0"/>
              </a:rPr>
              <a:t>Занятия проводятся в кабинете ИЗО        2 раза в неделю;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ru-RU" sz="3200" dirty="0" smtClean="0">
                <a:latin typeface="Segoe Script" pitchFamily="34" charset="0"/>
              </a:rPr>
              <a:t>Группы формируются по возрасту;</a:t>
            </a:r>
          </a:p>
          <a:p>
            <a:pPr marL="514350" indent="-514350" algn="ctr">
              <a:lnSpc>
                <a:spcPct val="150000"/>
              </a:lnSpc>
              <a:buAutoNum type="arabicPeriod"/>
            </a:pPr>
            <a:r>
              <a:rPr lang="ru-RU" sz="3200" dirty="0" smtClean="0">
                <a:latin typeface="Segoe Script" pitchFamily="34" charset="0"/>
              </a:rPr>
              <a:t>Наполняемость группы не более 12 человек;</a:t>
            </a:r>
          </a:p>
          <a:p>
            <a:pPr marL="514350" indent="-514350" algn="ctr">
              <a:lnSpc>
                <a:spcPct val="150000"/>
              </a:lnSpc>
              <a:buAutoNum type="arabicPeriod"/>
            </a:pPr>
            <a:endParaRPr lang="ru-RU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itchFamily="34" charset="0"/>
            </a:endParaRPr>
          </a:p>
          <a:p>
            <a:pPr algn="ctr">
              <a:lnSpc>
                <a:spcPct val="150000"/>
              </a:lnSpc>
            </a:pPr>
            <a:endParaRPr lang="ru-RU" sz="3200" b="1" u="sng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itchFamily="34" charset="0"/>
            </a:endParaRPr>
          </a:p>
          <a:p>
            <a:pPr algn="ctr">
              <a:lnSpc>
                <a:spcPct val="150000"/>
              </a:lnSpc>
            </a:pPr>
            <a:endParaRPr lang="ru-RU" sz="3200" b="1" u="sng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itchFamily="34" charset="0"/>
            </a:endParaRPr>
          </a:p>
          <a:p>
            <a:pPr algn="ctr">
              <a:lnSpc>
                <a:spcPct val="150000"/>
              </a:lnSpc>
            </a:pPr>
            <a:endParaRPr lang="ru-RU" sz="3200" b="1" u="sng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itchFamily="34" charset="0"/>
            </a:endParaRPr>
          </a:p>
          <a:p>
            <a:pPr algn="ctr">
              <a:lnSpc>
                <a:spcPct val="150000"/>
              </a:lnSpc>
            </a:pPr>
            <a:endParaRPr lang="ru-RU" sz="2400" dirty="0" smtClean="0">
              <a:solidFill>
                <a:srgbClr val="FFC000"/>
              </a:solidFill>
              <a:latin typeface="Segoe Script" pitchFamily="34" charset="0"/>
            </a:endParaRPr>
          </a:p>
          <a:p>
            <a:endParaRPr lang="ru-RU" dirty="0"/>
          </a:p>
        </p:txBody>
      </p:sp>
      <p:pic>
        <p:nvPicPr>
          <p:cNvPr id="6" name="Picture 4" descr="https://st2.depositphotos.com/1047356/10847/i/950/depositphotos_108474904-stock-photo-recycle-symbol-for-ecolog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128045" cy="11280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979576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" name="Содержимое 21" descr="s1200 (15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  <p:pic>
        <p:nvPicPr>
          <p:cNvPr id="4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4258"/>
            <a:ext cx="12192000" cy="6892258"/>
          </a:xfrm>
          <a:prstGeom prst="rect">
            <a:avLst/>
          </a:prstGeom>
        </p:spPr>
      </p:pic>
      <p:sp>
        <p:nvSpPr>
          <p:cNvPr id="5" name="Загнутый угол 4"/>
          <p:cNvSpPr/>
          <p:nvPr/>
        </p:nvSpPr>
        <p:spPr>
          <a:xfrm>
            <a:off x="2264372" y="376804"/>
            <a:ext cx="7272997" cy="970671"/>
          </a:xfrm>
          <a:prstGeom prst="foldedCorner">
            <a:avLst>
              <a:gd name="adj" fmla="val 50000"/>
            </a:avLst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600" dirty="0" smtClean="0">
              <a:latin typeface="Segoe Script" pitchFamily="34" charset="0"/>
            </a:endParaRPr>
          </a:p>
          <a:p>
            <a:pPr algn="ctr"/>
            <a:r>
              <a:rPr lang="ru-RU" sz="3600" b="1" dirty="0" err="1" smtClean="0">
                <a:solidFill>
                  <a:srgbClr val="FF0000"/>
                </a:solidFill>
                <a:latin typeface="Segoe Script" pitchFamily="34" charset="0"/>
              </a:rPr>
              <a:t>Разноцвеные</a:t>
            </a:r>
            <a:r>
              <a:rPr lang="ru-RU" sz="3600" b="1" dirty="0" smtClean="0">
                <a:solidFill>
                  <a:srgbClr val="FF0000"/>
                </a:solidFill>
                <a:latin typeface="Segoe Script" pitchFamily="34" charset="0"/>
              </a:rPr>
              <a:t> ладошки</a:t>
            </a:r>
            <a:endParaRPr lang="ru-RU" sz="3600" b="1" dirty="0">
              <a:solidFill>
                <a:srgbClr val="FF0000"/>
              </a:solidFill>
              <a:latin typeface="Segoe Script" pitchFamily="34" charset="0"/>
            </a:endParaRPr>
          </a:p>
        </p:txBody>
      </p:sp>
      <p:sp>
        <p:nvSpPr>
          <p:cNvPr id="13" name="Загнутый угол 12"/>
          <p:cNvSpPr/>
          <p:nvPr/>
        </p:nvSpPr>
        <p:spPr>
          <a:xfrm>
            <a:off x="4435266" y="1324598"/>
            <a:ext cx="3862699" cy="4819829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ru-RU" sz="1600" b="1" u="sng" dirty="0" smtClean="0">
              <a:solidFill>
                <a:schemeClr val="tx1"/>
              </a:solidFill>
              <a:latin typeface="Segoe Script" pitchFamily="34" charset="0"/>
            </a:endParaRPr>
          </a:p>
          <a:p>
            <a:pPr>
              <a:lnSpc>
                <a:spcPct val="150000"/>
              </a:lnSpc>
            </a:pPr>
            <a:endParaRPr lang="ru-RU" sz="1600" b="1" u="sng" dirty="0" smtClean="0">
              <a:solidFill>
                <a:schemeClr val="tx1"/>
              </a:solidFill>
              <a:latin typeface="Segoe Script" pitchFamily="34" charset="0"/>
            </a:endParaRPr>
          </a:p>
          <a:p>
            <a:pPr>
              <a:lnSpc>
                <a:spcPct val="150000"/>
              </a:lnSpc>
            </a:pPr>
            <a:endParaRPr lang="ru-RU" sz="1600" b="1" u="sng" dirty="0" smtClean="0">
              <a:solidFill>
                <a:schemeClr val="tx1"/>
              </a:solidFill>
              <a:latin typeface="Segoe Script" pitchFamily="34" charset="0"/>
            </a:endParaRPr>
          </a:p>
          <a:p>
            <a:pPr>
              <a:lnSpc>
                <a:spcPct val="150000"/>
              </a:lnSpc>
            </a:pPr>
            <a:endParaRPr lang="ru-RU" sz="1600" b="1" u="sng" dirty="0" smtClean="0">
              <a:solidFill>
                <a:schemeClr val="tx1"/>
              </a:solidFill>
              <a:latin typeface="Segoe Script" pitchFamily="34" charset="0"/>
            </a:endParaRPr>
          </a:p>
          <a:p>
            <a:pPr>
              <a:lnSpc>
                <a:spcPct val="150000"/>
              </a:lnSpc>
            </a:pPr>
            <a:endParaRPr lang="ru-RU" sz="1600" b="1" u="sng" dirty="0" smtClean="0">
              <a:solidFill>
                <a:schemeClr val="tx1"/>
              </a:solidFill>
              <a:latin typeface="Segoe Script" pitchFamily="34" charset="0"/>
            </a:endParaRPr>
          </a:p>
          <a:p>
            <a:pPr>
              <a:lnSpc>
                <a:spcPct val="150000"/>
              </a:lnSpc>
            </a:pPr>
            <a:endParaRPr lang="ru-RU" sz="1600" b="1" u="sng" dirty="0" smtClean="0">
              <a:solidFill>
                <a:schemeClr val="tx1"/>
              </a:solidFill>
              <a:latin typeface="Segoe Script" pitchFamily="34" charset="0"/>
            </a:endParaRPr>
          </a:p>
          <a:p>
            <a:pPr>
              <a:lnSpc>
                <a:spcPct val="150000"/>
              </a:lnSpc>
            </a:pPr>
            <a:endParaRPr lang="ru-RU" sz="1600" b="1" u="sng" dirty="0" smtClean="0">
              <a:solidFill>
                <a:schemeClr val="tx1"/>
              </a:solidFill>
              <a:latin typeface="Segoe Script" pitchFamily="34" charset="0"/>
            </a:endParaRPr>
          </a:p>
          <a:p>
            <a:pPr>
              <a:lnSpc>
                <a:spcPct val="150000"/>
              </a:lnSpc>
            </a:pPr>
            <a:endParaRPr lang="ru-RU" sz="1600" b="1" u="sng" dirty="0" smtClean="0">
              <a:solidFill>
                <a:schemeClr val="tx1"/>
              </a:solidFill>
              <a:latin typeface="Segoe Script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1600" b="1" u="sng" dirty="0" smtClean="0">
                <a:solidFill>
                  <a:schemeClr val="tx1"/>
                </a:solidFill>
                <a:latin typeface="Segoe Script" pitchFamily="34" charset="0"/>
              </a:rPr>
              <a:t>Используемые средства:</a:t>
            </a:r>
          </a:p>
          <a:p>
            <a:pPr>
              <a:lnSpc>
                <a:spcPct val="150000"/>
              </a:lnSpc>
            </a:pPr>
            <a:r>
              <a:rPr lang="ru-RU" sz="1600" b="1" dirty="0" smtClean="0">
                <a:solidFill>
                  <a:schemeClr val="tx1"/>
                </a:solidFill>
                <a:latin typeface="Segoe Script" pitchFamily="34" charset="0"/>
              </a:rPr>
              <a:t>-бумага разной фактуры;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ru-RU" sz="1600" b="1" dirty="0" smtClean="0">
                <a:solidFill>
                  <a:schemeClr val="tx1"/>
                </a:solidFill>
                <a:latin typeface="Segoe Script" pitchFamily="34" charset="0"/>
              </a:rPr>
              <a:t>акварельные краски;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ru-RU" sz="1600" b="1" dirty="0" smtClean="0">
                <a:solidFill>
                  <a:schemeClr val="tx1"/>
                </a:solidFill>
                <a:latin typeface="Segoe Script" pitchFamily="34" charset="0"/>
              </a:rPr>
              <a:t> гуашь;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ru-RU" sz="1600" b="1" dirty="0" smtClean="0">
                <a:solidFill>
                  <a:schemeClr val="tx1"/>
                </a:solidFill>
                <a:latin typeface="Segoe Script" pitchFamily="34" charset="0"/>
              </a:rPr>
              <a:t>восковые и акварельные мелки;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ru-RU" sz="1600" b="1" dirty="0" smtClean="0">
                <a:solidFill>
                  <a:schemeClr val="tx1"/>
                </a:solidFill>
                <a:latin typeface="Segoe Script" pitchFamily="34" charset="0"/>
              </a:rPr>
              <a:t>сухая пастель;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ru-RU" sz="1600" b="1" dirty="0" smtClean="0">
                <a:solidFill>
                  <a:schemeClr val="tx1"/>
                </a:solidFill>
                <a:latin typeface="Segoe Script" pitchFamily="34" charset="0"/>
              </a:rPr>
              <a:t>пластилин восковой;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ru-RU" sz="1600" b="1" dirty="0" smtClean="0">
                <a:solidFill>
                  <a:schemeClr val="tx1"/>
                </a:solidFill>
                <a:latin typeface="Segoe Script" pitchFamily="34" charset="0"/>
              </a:rPr>
              <a:t>соленое тесто;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ru-RU" sz="1600" b="1" dirty="0" smtClean="0">
                <a:solidFill>
                  <a:schemeClr val="tx1"/>
                </a:solidFill>
                <a:latin typeface="Segoe Script" pitchFamily="34" charset="0"/>
              </a:rPr>
              <a:t>клей ПВА, клей карандаш;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ru-RU" sz="1600" b="1" dirty="0" smtClean="0">
                <a:solidFill>
                  <a:schemeClr val="tx1"/>
                </a:solidFill>
                <a:latin typeface="Segoe Script" pitchFamily="34" charset="0"/>
              </a:rPr>
              <a:t>цветные карандаши;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ru-RU" sz="1600" b="1" dirty="0" smtClean="0">
                <a:solidFill>
                  <a:schemeClr val="tx1"/>
                </a:solidFill>
                <a:latin typeface="Segoe Script" pitchFamily="34" charset="0"/>
              </a:rPr>
              <a:t>фломастеры</a:t>
            </a:r>
          </a:p>
          <a:p>
            <a:pPr>
              <a:lnSpc>
                <a:spcPct val="150000"/>
              </a:lnSpc>
              <a:buFontTx/>
              <a:buChar char="-"/>
            </a:pPr>
            <a:endParaRPr lang="ru-RU" sz="1600" b="1" dirty="0" smtClean="0">
              <a:solidFill>
                <a:schemeClr val="tx1"/>
              </a:solidFill>
              <a:latin typeface="Segoe Script" pitchFamily="34" charset="0"/>
            </a:endParaRPr>
          </a:p>
          <a:p>
            <a:pPr>
              <a:lnSpc>
                <a:spcPct val="150000"/>
              </a:lnSpc>
              <a:buFontTx/>
              <a:buChar char="-"/>
            </a:pPr>
            <a:endParaRPr lang="ru-RU" sz="1600" b="1" dirty="0" smtClean="0">
              <a:solidFill>
                <a:schemeClr val="tx1"/>
              </a:solidFill>
              <a:latin typeface="Segoe Script" pitchFamily="34" charset="0"/>
            </a:endParaRPr>
          </a:p>
          <a:p>
            <a:pPr>
              <a:lnSpc>
                <a:spcPct val="150000"/>
              </a:lnSpc>
              <a:buFontTx/>
              <a:buChar char="-"/>
            </a:pPr>
            <a:endParaRPr lang="ru-RU" sz="1600" b="1" dirty="0" smtClean="0">
              <a:solidFill>
                <a:schemeClr val="tx1"/>
              </a:solidFill>
              <a:latin typeface="Segoe Script" pitchFamily="34" charset="0"/>
            </a:endParaRPr>
          </a:p>
          <a:p>
            <a:pPr>
              <a:lnSpc>
                <a:spcPct val="150000"/>
              </a:lnSpc>
              <a:buFontTx/>
              <a:buChar char="-"/>
            </a:pPr>
            <a:endParaRPr lang="ru-RU" sz="1600" b="1" dirty="0" smtClean="0">
              <a:solidFill>
                <a:schemeClr val="tx1"/>
              </a:solidFill>
              <a:latin typeface="Segoe Script" pitchFamily="34" charset="0"/>
            </a:endParaRPr>
          </a:p>
          <a:p>
            <a:pPr>
              <a:lnSpc>
                <a:spcPct val="150000"/>
              </a:lnSpc>
              <a:buFontTx/>
              <a:buChar char="-"/>
            </a:pPr>
            <a:endParaRPr lang="ru-RU" sz="1600" b="1" dirty="0" smtClean="0">
              <a:solidFill>
                <a:schemeClr val="tx1"/>
              </a:solidFill>
              <a:latin typeface="Segoe Script" pitchFamily="34" charset="0"/>
            </a:endParaRPr>
          </a:p>
          <a:p>
            <a:pPr>
              <a:lnSpc>
                <a:spcPct val="150000"/>
              </a:lnSpc>
              <a:buFontTx/>
              <a:buChar char="-"/>
            </a:pPr>
            <a:endParaRPr lang="ru-RU" sz="1600" b="1" dirty="0" smtClean="0">
              <a:solidFill>
                <a:schemeClr val="tx1"/>
              </a:solidFill>
              <a:latin typeface="Segoe Script" pitchFamily="34" charset="0"/>
            </a:endParaRPr>
          </a:p>
          <a:p>
            <a:pPr>
              <a:lnSpc>
                <a:spcPct val="150000"/>
              </a:lnSpc>
              <a:buFontTx/>
              <a:buChar char="-"/>
            </a:pPr>
            <a:endParaRPr lang="ru-RU" sz="1600" b="1" dirty="0" smtClean="0">
              <a:solidFill>
                <a:schemeClr val="tx1"/>
              </a:solidFill>
              <a:latin typeface="Segoe Script" pitchFamily="34" charset="0"/>
            </a:endParaRPr>
          </a:p>
          <a:p>
            <a:pPr>
              <a:lnSpc>
                <a:spcPct val="150000"/>
              </a:lnSpc>
              <a:buFontTx/>
              <a:buChar char="-"/>
            </a:pPr>
            <a:endParaRPr lang="ru-RU" sz="1600" b="1" dirty="0">
              <a:solidFill>
                <a:schemeClr val="tx1"/>
              </a:solidFill>
              <a:latin typeface="Segoe Script" pitchFamily="34" charset="0"/>
            </a:endParaRPr>
          </a:p>
        </p:txBody>
      </p:sp>
      <p:pic>
        <p:nvPicPr>
          <p:cNvPr id="14" name="Рисунок 13" descr="D:\1_Oksana\Downloads\20210909_15381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28022" y="5007836"/>
            <a:ext cx="2803663" cy="14950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 descr="D:\1_Oksana\Downloads\20210909_160252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2364" y="1222048"/>
            <a:ext cx="3269798" cy="17689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 descr="D:\1_Oksana\Downloads\20210914_164557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88523" y="1173505"/>
            <a:ext cx="3033759" cy="21251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https://384.tvoysadik.ru/upload/ts384_new/images/big/f8/6d/f86db9553966f4bf34cee5bfddd35ea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537246" y="3741634"/>
            <a:ext cx="3110670" cy="2495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4" descr="https://384.tvoysadik.ru/upload/ts384_new/images/big/ce/35/ce35e5e4e6073932365934954fbc7838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5415" y="3142717"/>
            <a:ext cx="3279834" cy="18394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4" descr="https://st2.depositphotos.com/1047356/10847/i/950/depositphotos_108474904-stock-photo-recycle-symbol-for-ecology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0"/>
            <a:ext cx="1128045" cy="11280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98317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" name="Содержимое 21" descr="s1200 (15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  <p:pic>
        <p:nvPicPr>
          <p:cNvPr id="4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4258"/>
            <a:ext cx="12192000" cy="6892258"/>
          </a:xfrm>
          <a:prstGeom prst="rect">
            <a:avLst/>
          </a:prstGeom>
        </p:spPr>
      </p:pic>
      <p:sp>
        <p:nvSpPr>
          <p:cNvPr id="5" name="Загнутый угол 4"/>
          <p:cNvSpPr/>
          <p:nvPr/>
        </p:nvSpPr>
        <p:spPr>
          <a:xfrm>
            <a:off x="2264372" y="376804"/>
            <a:ext cx="7272997" cy="970671"/>
          </a:xfrm>
          <a:prstGeom prst="foldedCorner">
            <a:avLst>
              <a:gd name="adj" fmla="val 50000"/>
            </a:avLst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600" dirty="0" smtClean="0">
              <a:latin typeface="Segoe Script" pitchFamily="34" charset="0"/>
            </a:endParaRPr>
          </a:p>
          <a:p>
            <a:pPr algn="ctr"/>
            <a:r>
              <a:rPr lang="ru-RU" sz="3600" b="1" dirty="0" err="1" smtClean="0">
                <a:solidFill>
                  <a:srgbClr val="FF0000"/>
                </a:solidFill>
                <a:latin typeface="Segoe Script" pitchFamily="34" charset="0"/>
              </a:rPr>
              <a:t>Разноцвеные</a:t>
            </a:r>
            <a:r>
              <a:rPr lang="ru-RU" sz="3600" b="1" dirty="0" smtClean="0">
                <a:solidFill>
                  <a:srgbClr val="FF0000"/>
                </a:solidFill>
                <a:latin typeface="Segoe Script" pitchFamily="34" charset="0"/>
              </a:rPr>
              <a:t> ладошки</a:t>
            </a:r>
            <a:endParaRPr lang="ru-RU" sz="3600" b="1" dirty="0">
              <a:solidFill>
                <a:srgbClr val="FF0000"/>
              </a:solidFill>
              <a:latin typeface="Segoe Script" pitchFamily="34" charset="0"/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flipH="1">
            <a:off x="4825218" y="1390358"/>
            <a:ext cx="461891" cy="761999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5" name="Загнутый угол 14"/>
          <p:cNvSpPr/>
          <p:nvPr/>
        </p:nvSpPr>
        <p:spPr>
          <a:xfrm>
            <a:off x="4221623" y="1316053"/>
            <a:ext cx="3657600" cy="4854010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ru-RU" sz="1600" b="1" u="sng" dirty="0" smtClean="0">
                <a:solidFill>
                  <a:schemeClr val="tx1"/>
                </a:solidFill>
                <a:latin typeface="Segoe Script" pitchFamily="34" charset="0"/>
              </a:rPr>
              <a:t>Рисование:</a:t>
            </a:r>
          </a:p>
          <a:p>
            <a:pPr>
              <a:lnSpc>
                <a:spcPct val="150000"/>
              </a:lnSpc>
            </a:pPr>
            <a:r>
              <a:rPr lang="ru-RU" sz="1600" b="1" dirty="0" smtClean="0">
                <a:solidFill>
                  <a:schemeClr val="tx1"/>
                </a:solidFill>
                <a:latin typeface="Segoe Script" pitchFamily="34" charset="0"/>
              </a:rPr>
              <a:t>- по шаблону;</a:t>
            </a:r>
          </a:p>
          <a:p>
            <a:pPr>
              <a:lnSpc>
                <a:spcPct val="150000"/>
              </a:lnSpc>
            </a:pPr>
            <a:r>
              <a:rPr lang="ru-RU" sz="1600" b="1" dirty="0" smtClean="0">
                <a:solidFill>
                  <a:schemeClr val="tx1"/>
                </a:solidFill>
                <a:latin typeface="Segoe Script" pitchFamily="34" charset="0"/>
              </a:rPr>
              <a:t>- по трафарету; </a:t>
            </a:r>
          </a:p>
          <a:p>
            <a:pPr>
              <a:lnSpc>
                <a:spcPct val="150000"/>
              </a:lnSpc>
            </a:pPr>
            <a:r>
              <a:rPr lang="ru-RU" sz="1600" b="1" dirty="0" smtClean="0">
                <a:solidFill>
                  <a:schemeClr val="tx1"/>
                </a:solidFill>
                <a:latin typeface="Segoe Script" pitchFamily="34" charset="0"/>
              </a:rPr>
              <a:t>-тычками из поролона;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ru-RU" sz="1600" b="1" dirty="0" smtClean="0">
                <a:solidFill>
                  <a:schemeClr val="tx1"/>
                </a:solidFill>
                <a:latin typeface="Segoe Script" pitchFamily="34" charset="0"/>
              </a:rPr>
              <a:t>ватными палочками;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ru-RU" sz="1600" b="1" dirty="0" smtClean="0">
                <a:solidFill>
                  <a:schemeClr val="tx1"/>
                </a:solidFill>
                <a:latin typeface="Segoe Script" pitchFamily="34" charset="0"/>
              </a:rPr>
              <a:t> свечой с акварелью; 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ru-RU" sz="1600" b="1" dirty="0" smtClean="0">
                <a:solidFill>
                  <a:schemeClr val="tx1"/>
                </a:solidFill>
                <a:latin typeface="Segoe Script" pitchFamily="34" charset="0"/>
              </a:rPr>
              <a:t>полусухой кистью; 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ru-RU" sz="1600" b="1" dirty="0" smtClean="0">
                <a:solidFill>
                  <a:schemeClr val="tx1"/>
                </a:solidFill>
                <a:latin typeface="Segoe Script" pitchFamily="34" charset="0"/>
              </a:rPr>
              <a:t>восковыми мелками с акварелью;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ru-RU" sz="1600" b="1" dirty="0" smtClean="0">
                <a:solidFill>
                  <a:schemeClr val="tx1"/>
                </a:solidFill>
                <a:latin typeface="Segoe Script" pitchFamily="34" charset="0"/>
              </a:rPr>
              <a:t>пластилином</a:t>
            </a:r>
          </a:p>
          <a:p>
            <a:pPr>
              <a:lnSpc>
                <a:spcPct val="150000"/>
              </a:lnSpc>
            </a:pPr>
            <a:r>
              <a:rPr lang="ru-RU" sz="1600" b="1" u="sng" dirty="0" smtClean="0">
                <a:solidFill>
                  <a:schemeClr val="tx1"/>
                </a:solidFill>
                <a:latin typeface="Segoe Script" pitchFamily="34" charset="0"/>
              </a:rPr>
              <a:t>Печать:</a:t>
            </a:r>
          </a:p>
          <a:p>
            <a:pPr>
              <a:buFontTx/>
              <a:buChar char="-"/>
            </a:pPr>
            <a:r>
              <a:rPr lang="ru-RU" sz="1600" b="1" dirty="0" smtClean="0">
                <a:solidFill>
                  <a:schemeClr val="tx1"/>
                </a:solidFill>
                <a:latin typeface="Segoe Script" pitchFamily="34" charset="0"/>
              </a:rPr>
              <a:t>листьями и пробками;</a:t>
            </a:r>
          </a:p>
          <a:p>
            <a:pPr>
              <a:buFontTx/>
              <a:buChar char="-"/>
            </a:pPr>
            <a:r>
              <a:rPr lang="ru-RU" sz="1600" b="1" dirty="0" smtClean="0">
                <a:solidFill>
                  <a:schemeClr val="tx1"/>
                </a:solidFill>
                <a:latin typeface="Segoe Script" pitchFamily="34" charset="0"/>
              </a:rPr>
              <a:t>печатями</a:t>
            </a:r>
          </a:p>
          <a:p>
            <a:pPr>
              <a:buFontTx/>
              <a:buChar char="-"/>
            </a:pPr>
            <a:endParaRPr lang="ru-RU" sz="1600" b="1" dirty="0" smtClean="0">
              <a:solidFill>
                <a:schemeClr val="tx1"/>
              </a:solidFill>
              <a:latin typeface="Segoe Script" pitchFamily="34" charset="0"/>
            </a:endParaRPr>
          </a:p>
          <a:p>
            <a:pPr>
              <a:buFontTx/>
              <a:buChar char="-"/>
            </a:pPr>
            <a:endParaRPr lang="ru-RU" sz="1600" b="1" dirty="0" smtClean="0">
              <a:solidFill>
                <a:schemeClr val="tx1"/>
              </a:solidFill>
              <a:latin typeface="Segoe Script" pitchFamily="34" charset="0"/>
            </a:endParaRPr>
          </a:p>
          <a:p>
            <a:pPr algn="ctr">
              <a:buFontTx/>
              <a:buChar char="-"/>
            </a:pPr>
            <a:endParaRPr lang="ru-RU" sz="1600" b="1" dirty="0" smtClean="0">
              <a:solidFill>
                <a:schemeClr val="tx1"/>
              </a:solidFill>
              <a:latin typeface="Segoe Script" pitchFamily="34" charset="0"/>
            </a:endParaRPr>
          </a:p>
          <a:p>
            <a:pPr algn="ctr"/>
            <a:endParaRPr lang="ru-RU" sz="1600" b="1" dirty="0">
              <a:solidFill>
                <a:schemeClr val="tx1"/>
              </a:solidFill>
              <a:latin typeface="Segoe Script" pitchFamily="34" charset="0"/>
            </a:endParaRPr>
          </a:p>
        </p:txBody>
      </p:sp>
      <p:pic>
        <p:nvPicPr>
          <p:cNvPr id="12" name="Рисунок 11" descr="D:\1_Oksana\Downloads\20210923_16070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7422" y="1377005"/>
            <a:ext cx="3396372" cy="21267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D:\1_Oksana\Downloads\20210914_153817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6573" y="3871245"/>
            <a:ext cx="3307221" cy="21535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74" name="AutoShape 2" descr="https://e.mail.ru/api/v1/messages/attaches/view?id=4DzRSPJR6N7zda4oHriyjtAd:t4sqmMt6mv1&amp;type=cloud_stock&amp;x-email=ox80%40mail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" name="Рисунок 16" descr="D:\1_Oksana\Downloads\20210928_153404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7476153" y="1744760"/>
            <a:ext cx="2976770" cy="16920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 descr="D:\1_Oksana\Downloads\20211007_154112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5400000">
            <a:off x="9332913" y="1701524"/>
            <a:ext cx="2999574" cy="17842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4" descr="https://st2.depositphotos.com/1047356/10847/i/950/depositphotos_108474904-stock-photo-recycle-symbol-for-ecology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1128045" cy="1128045"/>
          </a:xfrm>
          <a:prstGeom prst="rect">
            <a:avLst/>
          </a:prstGeom>
          <a:noFill/>
        </p:spPr>
      </p:pic>
      <p:pic>
        <p:nvPicPr>
          <p:cNvPr id="20" name="Рисунок 19" descr="20180413_155813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5400000">
            <a:off x="9907066" y="4266265"/>
            <a:ext cx="1995309" cy="19832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7" name="Picture 5" descr="20180918_162850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999443" y="4307082"/>
            <a:ext cx="1956985" cy="19569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98317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" name="Содержимое 21" descr="s1200 (15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  <p:pic>
        <p:nvPicPr>
          <p:cNvPr id="4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4258"/>
            <a:ext cx="12192000" cy="6892258"/>
          </a:xfrm>
          <a:prstGeom prst="rect">
            <a:avLst/>
          </a:prstGeom>
        </p:spPr>
      </p:pic>
      <p:sp>
        <p:nvSpPr>
          <p:cNvPr id="5" name="Загнутый угол 4"/>
          <p:cNvSpPr/>
          <p:nvPr/>
        </p:nvSpPr>
        <p:spPr>
          <a:xfrm>
            <a:off x="2264372" y="376804"/>
            <a:ext cx="7272997" cy="970671"/>
          </a:xfrm>
          <a:prstGeom prst="foldedCorner">
            <a:avLst>
              <a:gd name="adj" fmla="val 50000"/>
            </a:avLst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600" dirty="0" smtClean="0">
              <a:latin typeface="Segoe Script" pitchFamily="34" charset="0"/>
            </a:endParaRPr>
          </a:p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Segoe Script" pitchFamily="34" charset="0"/>
              </a:rPr>
              <a:t>Разноцветные ладошки</a:t>
            </a:r>
            <a:endParaRPr lang="ru-RU" sz="3600" b="1" dirty="0">
              <a:solidFill>
                <a:srgbClr val="FF0000"/>
              </a:solidFill>
              <a:latin typeface="Segoe Script" pitchFamily="34" charset="0"/>
            </a:endParaRPr>
          </a:p>
        </p:txBody>
      </p:sp>
      <p:sp>
        <p:nvSpPr>
          <p:cNvPr id="16" name="Загнутый угол 15"/>
          <p:cNvSpPr/>
          <p:nvPr/>
        </p:nvSpPr>
        <p:spPr>
          <a:xfrm>
            <a:off x="5067657" y="1355561"/>
            <a:ext cx="3061521" cy="2720783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600" b="1" u="sng" dirty="0" smtClean="0">
                <a:solidFill>
                  <a:schemeClr val="tx1"/>
                </a:solidFill>
                <a:latin typeface="Segoe Script" pitchFamily="34" charset="0"/>
              </a:rPr>
              <a:t>Аппликация</a:t>
            </a:r>
          </a:p>
          <a:p>
            <a:pPr>
              <a:buFontTx/>
              <a:buChar char="-"/>
            </a:pPr>
            <a:r>
              <a:rPr lang="ru-RU" sz="1600" b="1" dirty="0" smtClean="0">
                <a:solidFill>
                  <a:schemeClr val="tx1"/>
                </a:solidFill>
                <a:latin typeface="Segoe Script" pitchFamily="34" charset="0"/>
              </a:rPr>
              <a:t>бумага;</a:t>
            </a:r>
          </a:p>
          <a:p>
            <a:pPr>
              <a:buFontTx/>
              <a:buChar char="-"/>
            </a:pPr>
            <a:r>
              <a:rPr lang="ru-RU" sz="1600" b="1" dirty="0" smtClean="0">
                <a:solidFill>
                  <a:schemeClr val="tx1"/>
                </a:solidFill>
                <a:latin typeface="Segoe Script" pitchFamily="34" charset="0"/>
              </a:rPr>
              <a:t>картон;</a:t>
            </a:r>
          </a:p>
          <a:p>
            <a:pPr>
              <a:buFontTx/>
              <a:buChar char="-"/>
            </a:pPr>
            <a:r>
              <a:rPr lang="ru-RU" sz="1600" b="1" dirty="0" smtClean="0">
                <a:solidFill>
                  <a:schemeClr val="tx1"/>
                </a:solidFill>
                <a:latin typeface="Segoe Script" pitchFamily="34" charset="0"/>
              </a:rPr>
              <a:t>текстиль;</a:t>
            </a:r>
          </a:p>
          <a:p>
            <a:pPr>
              <a:lnSpc>
                <a:spcPct val="150000"/>
              </a:lnSpc>
            </a:pPr>
            <a:r>
              <a:rPr lang="ru-RU" sz="1600" b="1" dirty="0" smtClean="0">
                <a:solidFill>
                  <a:schemeClr val="tx1"/>
                </a:solidFill>
                <a:latin typeface="Segoe Script" pitchFamily="34" charset="0"/>
              </a:rPr>
              <a:t>-природный материал </a:t>
            </a:r>
            <a:r>
              <a:rPr lang="ru-RU" sz="1600" b="1" u="sng" dirty="0" smtClean="0">
                <a:solidFill>
                  <a:schemeClr val="tx1"/>
                </a:solidFill>
                <a:latin typeface="Segoe Script" pitchFamily="34" charset="0"/>
              </a:rPr>
              <a:t>Лепка:</a:t>
            </a:r>
          </a:p>
          <a:p>
            <a:pPr>
              <a:buFontTx/>
              <a:buChar char="-"/>
            </a:pPr>
            <a:r>
              <a:rPr lang="ru-RU" sz="1600" b="1" dirty="0" smtClean="0">
                <a:solidFill>
                  <a:schemeClr val="tx1"/>
                </a:solidFill>
                <a:latin typeface="Segoe Script" pitchFamily="34" charset="0"/>
              </a:rPr>
              <a:t> пластилин;</a:t>
            </a:r>
          </a:p>
          <a:p>
            <a:pPr>
              <a:buFontTx/>
              <a:buChar char="-"/>
            </a:pPr>
            <a:r>
              <a:rPr lang="ru-RU" sz="1600" b="1" dirty="0" smtClean="0">
                <a:solidFill>
                  <a:schemeClr val="tx1"/>
                </a:solidFill>
                <a:latin typeface="Segoe Script" pitchFamily="34" charset="0"/>
              </a:rPr>
              <a:t>соленое тесто</a:t>
            </a:r>
          </a:p>
          <a:p>
            <a:pPr>
              <a:buFontTx/>
              <a:buChar char="-"/>
            </a:pPr>
            <a:endParaRPr lang="ru-RU" sz="1600" b="1" dirty="0">
              <a:solidFill>
                <a:schemeClr val="tx1"/>
              </a:solidFill>
              <a:latin typeface="Segoe Script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34524" y="7169921"/>
            <a:ext cx="3217126" cy="1563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D:\1_Oksana\Downloads\20211123_154724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0387" y="1387742"/>
            <a:ext cx="3593983" cy="18606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D:\1_Oksana\Downloads\20211125_154557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42587" y="3520625"/>
            <a:ext cx="3700329" cy="22648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4" name="Picture 6" descr="https://384.tvoysadik.ru/upload/ts384_new/images/big/57/29/5729e3b5cdf89719da01a7f20dc61f7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437663" y="1360523"/>
            <a:ext cx="3534994" cy="18954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2" descr="20201217_155448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08591" y="4316796"/>
            <a:ext cx="1884645" cy="22207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4" descr="https://st2.depositphotos.com/1047356/10847/i/950/depositphotos_108474904-stock-photo-recycle-symbol-for-ecology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0"/>
            <a:ext cx="1128045" cy="1128045"/>
          </a:xfrm>
          <a:prstGeom prst="rect">
            <a:avLst/>
          </a:prstGeom>
          <a:noFill/>
        </p:spPr>
      </p:pic>
      <p:pic>
        <p:nvPicPr>
          <p:cNvPr id="23" name="Рисунок 22" descr="D:\1_Oksana\Desktop\7e32d2d31c9f7ce84ae43258db727f7b.jp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580927" y="3471728"/>
            <a:ext cx="3251200" cy="1828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98317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956</TotalTime>
  <Words>265</Words>
  <Application>Microsoft Office PowerPoint</Application>
  <PresentationFormat>Произвольный</PresentationFormat>
  <Paragraphs>89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Дарья</dc:creator>
  <cp:lastModifiedBy>Оксана</cp:lastModifiedBy>
  <cp:revision>91</cp:revision>
  <dcterms:created xsi:type="dcterms:W3CDTF">2019-04-11T17:37:37Z</dcterms:created>
  <dcterms:modified xsi:type="dcterms:W3CDTF">2021-12-20T09:58:55Z</dcterms:modified>
</cp:coreProperties>
</file>